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318" r:id="rId2"/>
    <p:sldId id="329" r:id="rId3"/>
    <p:sldId id="330" r:id="rId4"/>
    <p:sldId id="331" r:id="rId5"/>
    <p:sldId id="340" r:id="rId6"/>
    <p:sldId id="342" r:id="rId7"/>
    <p:sldId id="343" r:id="rId8"/>
    <p:sldId id="333" r:id="rId9"/>
    <p:sldId id="354" r:id="rId10"/>
    <p:sldId id="353" r:id="rId11"/>
    <p:sldId id="334" r:id="rId12"/>
    <p:sldId id="349" r:id="rId13"/>
    <p:sldId id="350" r:id="rId14"/>
    <p:sldId id="351" r:id="rId15"/>
    <p:sldId id="352" r:id="rId16"/>
    <p:sldId id="359" r:id="rId17"/>
    <p:sldId id="362" r:id="rId18"/>
    <p:sldId id="360" r:id="rId19"/>
    <p:sldId id="363" r:id="rId20"/>
    <p:sldId id="361" r:id="rId21"/>
    <p:sldId id="355" r:id="rId22"/>
    <p:sldId id="356" r:id="rId23"/>
    <p:sldId id="357" r:id="rId24"/>
    <p:sldId id="358" r:id="rId25"/>
    <p:sldId id="335" r:id="rId26"/>
    <p:sldId id="347" r:id="rId27"/>
    <p:sldId id="348" r:id="rId28"/>
    <p:sldId id="336" r:id="rId29"/>
    <p:sldId id="345" r:id="rId30"/>
    <p:sldId id="344" r:id="rId31"/>
    <p:sldId id="346" r:id="rId32"/>
  </p:sldIdLst>
  <p:sldSz cx="12188825" cy="6858000"/>
  <p:notesSz cx="6858000" cy="9144000"/>
  <p:custDataLst>
    <p:tags r:id="rId3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FF0000"/>
    <a:srgbClr val="FF0066"/>
    <a:srgbClr val="828282"/>
    <a:srgbClr val="6E90FE"/>
    <a:srgbClr val="8086FC"/>
    <a:srgbClr val="6D6DFB"/>
    <a:srgbClr val="4E78F0"/>
    <a:srgbClr val="F0932C"/>
    <a:srgbClr val="92C6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66" d="100"/>
          <a:sy n="66" d="100"/>
        </p:scale>
        <p:origin x="672" y="44"/>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gs" Target="tags/tag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RPREET KAUR" userId="23433cb1f503ac37" providerId="LiveId" clId="{AC30A94A-7DE9-44CA-BE57-FE47DEA4A53C}"/>
    <pc:docChg chg="undo custSel modSld">
      <pc:chgData name="GURPREET KAUR" userId="23433cb1f503ac37" providerId="LiveId" clId="{AC30A94A-7DE9-44CA-BE57-FE47DEA4A53C}" dt="2022-06-21T09:35:41.186" v="291" actId="6549"/>
      <pc:docMkLst>
        <pc:docMk/>
      </pc:docMkLst>
      <pc:sldChg chg="modSp mod">
        <pc:chgData name="GURPREET KAUR" userId="23433cb1f503ac37" providerId="LiveId" clId="{AC30A94A-7DE9-44CA-BE57-FE47DEA4A53C}" dt="2022-06-21T09:35:41.186" v="291" actId="6549"/>
        <pc:sldMkLst>
          <pc:docMk/>
          <pc:sldMk cId="3444024508" sldId="342"/>
        </pc:sldMkLst>
        <pc:spChg chg="mod">
          <ac:chgData name="GURPREET KAUR" userId="23433cb1f503ac37" providerId="LiveId" clId="{AC30A94A-7DE9-44CA-BE57-FE47DEA4A53C}" dt="2022-06-21T09:35:41.186" v="291" actId="6549"/>
          <ac:spMkLst>
            <pc:docMk/>
            <pc:sldMk cId="3444024508" sldId="342"/>
            <ac:spMk id="3" creationId="{81E9FEFB-E706-3D04-2C5A-A1AF4915206A}"/>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6/21/2022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6/21/2022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1600200"/>
            <a:ext cx="5945188" cy="30480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hasCustomPrompt="1"/>
          </p:nvPr>
        </p:nvSpPr>
        <p:spPr>
          <a:xfrm>
            <a:off x="1520825" y="4898572"/>
            <a:ext cx="5945187"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p>
        </p:txBody>
      </p:sp>
      <p:cxnSp>
        <p:nvCxnSpPr>
          <p:cNvPr id="6" name="Straight Connector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grpSp>
        <p:nvGrpSpPr>
          <p:cNvPr id="5" name="Group 4"/>
          <p:cNvGrpSpPr/>
          <p:nvPr userDrawn="1"/>
        </p:nvGrpSpPr>
        <p:grpSpPr>
          <a:xfrm>
            <a:off x="7923213" y="0"/>
            <a:ext cx="4265612" cy="6858000"/>
            <a:chOff x="7923213" y="0"/>
            <a:chExt cx="4265612" cy="685800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13" name="Rectangle 12"/>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6/21/2022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3412" y="646112"/>
            <a:ext cx="1828801" cy="5522913"/>
          </a:xfrm>
        </p:spPr>
        <p:txBody>
          <a:bodyPr vert="eaVert"/>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a:xfrm>
            <a:off x="1522412" y="646112"/>
            <a:ext cx="7620000" cy="55229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6/21/2022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6/21/2022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0" y="2237096"/>
            <a:ext cx="8229601" cy="2411103"/>
          </a:xfrm>
        </p:spPr>
        <p:txBody>
          <a:bodyPr anchor="b">
            <a:normAutofit/>
          </a:bodyPr>
          <a:lstStyle>
            <a:lvl1pPr algn="l">
              <a:lnSpc>
                <a:spcPct val="80000"/>
              </a:lnSpc>
              <a:defRPr sz="4800" b="0" cap="none" baseline="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412" y="4876800"/>
            <a:ext cx="8229601"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grpSp>
        <p:nvGrpSpPr>
          <p:cNvPr id="7" name="Group 6"/>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6/21/2022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9" name="Straight Connector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sz="half" idx="1"/>
          </p:nvPr>
        </p:nvSpPr>
        <p:spPr>
          <a:xfrm>
            <a:off x="1488168" y="1984248"/>
            <a:ext cx="4800600"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551612" y="1984248"/>
            <a:ext cx="480060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6/21/2022</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16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516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F41C87-7AD9-4845-A077-840E4A0F3F06}" type="datetimeFigureOut">
              <a:rPr lang="en-US"/>
              <a:t>6/21/2022</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cxnSp>
        <p:nvCxnSpPr>
          <p:cNvPr id="10" name="Straight Connector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03F41C87-7AD9-4845-A077-840E4A0F3F06}" type="datetimeFigureOut">
              <a:rPr lang="en-US"/>
              <a:t>6/21/2022</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cxnSp>
        <p:nvCxnSpPr>
          <p:cNvPr id="6" name="Straight Connector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F41C87-7AD9-4845-A077-840E4A0F3F06}" type="datetimeFigureOut">
              <a:rPr lang="en-US"/>
              <a:t>6/21/2022</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7"/>
          </a:xfrm>
        </p:spPr>
        <p:txBody>
          <a:bodyPr anchor="b">
            <a:noAutofit/>
          </a:bodyPr>
          <a:lstStyle>
            <a:lvl1pPr algn="l">
              <a:lnSpc>
                <a:spcPct val="80000"/>
              </a:lnSpc>
              <a:defRPr sz="4000" b="0">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idx="1"/>
          </p:nvPr>
        </p:nvSpPr>
        <p:spPr>
          <a:xfrm>
            <a:off x="6094414" y="685800"/>
            <a:ext cx="5257799"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6/21/2022</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8"/>
          </a:xfrm>
        </p:spPr>
        <p:txBody>
          <a:bodyPr anchor="b">
            <a:normAutofit/>
          </a:bodyPr>
          <a:lstStyle>
            <a:lvl1pPr algn="l">
              <a:lnSpc>
                <a:spcPct val="80000"/>
              </a:lnSpc>
              <a:defRPr sz="4000" b="0" i="0" baseline="0">
                <a:solidFill>
                  <a:schemeClr val="accent1">
                    <a:lumMod val="50000"/>
                  </a:schemeClr>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0" name="Straight Connector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fld id="{03F41C87-7AD9-4845-A077-840E4A0F3F06}" type="datetimeFigureOut">
              <a:rPr lang="en-US" smtClean="0"/>
              <a:pPr/>
              <a:t>6/21/2022</a:t>
            </a:fld>
            <a:endParaRPr lang="en-US"/>
          </a:p>
        </p:txBody>
      </p:sp>
      <p:sp>
        <p:nvSpPr>
          <p:cNvPr id="6" name="Slide Number Placeholder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pPr/>
              <a:t>‹#›</a:t>
            </a:fld>
            <a:endParaRPr lang="en-US"/>
          </a:p>
        </p:txBody>
      </p:sp>
      <p:pic>
        <p:nvPicPr>
          <p:cNvPr id="9" name="Picture 8"/>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 y="0"/>
            <a:ext cx="1065213" cy="6858000"/>
          </a:xfrm>
          <a:prstGeom prst="rect">
            <a:avLst/>
          </a:prstGeom>
        </p:spPr>
      </p:pic>
      <p:sp>
        <p:nvSpPr>
          <p:cNvPr id="10" name="Rectangle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140305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81844" y="188640"/>
            <a:ext cx="6984776" cy="2583810"/>
          </a:xfrm>
        </p:spPr>
        <p:txBody>
          <a:bodyPr>
            <a:normAutofit/>
          </a:bodyPr>
          <a:lstStyle/>
          <a:p>
            <a:pPr algn="ctr"/>
            <a:r>
              <a:rPr lang="en-IN" sz="4800" b="1" dirty="0">
                <a:solidFill>
                  <a:schemeClr val="accent2">
                    <a:lumMod val="75000"/>
                  </a:schemeClr>
                </a:solidFill>
                <a:latin typeface="Bookman Old Style" panose="02050604050505020204" pitchFamily="18" charset="0"/>
              </a:rPr>
              <a:t>LOAN CREDIT RISK ANALYTICS</a:t>
            </a:r>
            <a:endParaRPr lang="en-US" sz="4800" b="1" dirty="0">
              <a:solidFill>
                <a:schemeClr val="accent2">
                  <a:lumMod val="75000"/>
                </a:schemeClr>
              </a:solidFill>
            </a:endParaRPr>
          </a:p>
        </p:txBody>
      </p:sp>
      <p:sp>
        <p:nvSpPr>
          <p:cNvPr id="3" name="Subtitle 2"/>
          <p:cNvSpPr>
            <a:spLocks noGrp="1"/>
          </p:cNvSpPr>
          <p:nvPr>
            <p:ph type="subTitle" idx="1"/>
          </p:nvPr>
        </p:nvSpPr>
        <p:spPr/>
        <p:txBody>
          <a:bodyPr/>
          <a:lstStyle/>
          <a:p>
            <a:pPr algn="ctr">
              <a:lnSpc>
                <a:spcPct val="150000"/>
              </a:lnSpc>
            </a:pPr>
            <a:r>
              <a:rPr lang="en-US" b="1" dirty="0"/>
              <a:t>Submitted By:</a:t>
            </a:r>
          </a:p>
          <a:p>
            <a:pPr algn="ctr">
              <a:lnSpc>
                <a:spcPct val="150000"/>
              </a:lnSpc>
            </a:pPr>
            <a:r>
              <a:rPr lang="en-US" b="1" dirty="0">
                <a:solidFill>
                  <a:srgbClr val="002060"/>
                </a:solidFill>
                <a:latin typeface="Bookman Old Style" panose="02050604050505020204" pitchFamily="18" charset="0"/>
              </a:rPr>
              <a:t>GURPREET KAUR</a:t>
            </a:r>
          </a:p>
          <a:p>
            <a:pPr algn="ctr"/>
            <a:r>
              <a:rPr lang="en-US" b="1" dirty="0">
                <a:solidFill>
                  <a:srgbClr val="002060"/>
                </a:solidFill>
                <a:latin typeface="Bookman Old Style" panose="02050604050505020204" pitchFamily="18" charset="0"/>
              </a:rPr>
              <a:t>DSC43</a:t>
            </a:r>
          </a:p>
        </p:txBody>
      </p:sp>
      <p:sp>
        <p:nvSpPr>
          <p:cNvPr id="4" name="TextBox 3">
            <a:extLst>
              <a:ext uri="{FF2B5EF4-FFF2-40B4-BE49-F238E27FC236}">
                <a16:creationId xmlns:a16="http://schemas.microsoft.com/office/drawing/2014/main" id="{229F11DE-A605-F519-5FBE-D692800FD5B7}"/>
              </a:ext>
            </a:extLst>
          </p:cNvPr>
          <p:cNvSpPr txBox="1"/>
          <p:nvPr/>
        </p:nvSpPr>
        <p:spPr>
          <a:xfrm>
            <a:off x="1773932" y="3212976"/>
            <a:ext cx="5256584" cy="523220"/>
          </a:xfrm>
          <a:prstGeom prst="rect">
            <a:avLst/>
          </a:prstGeom>
          <a:noFill/>
        </p:spPr>
        <p:txBody>
          <a:bodyPr wrap="square" rtlCol="0">
            <a:spAutoFit/>
          </a:bodyPr>
          <a:lstStyle/>
          <a:p>
            <a:pPr algn="ctr"/>
            <a:r>
              <a:rPr lang="en-IN" sz="2800" b="1" dirty="0">
                <a:solidFill>
                  <a:srgbClr val="FF0000"/>
                </a:solidFill>
                <a:latin typeface="Georgia" panose="02040502050405020303" pitchFamily="18" charset="0"/>
              </a:rPr>
              <a:t>Credit Eda Loan Case Study</a:t>
            </a:r>
          </a:p>
        </p:txBody>
      </p:sp>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3892" y="0"/>
            <a:ext cx="9145016" cy="975880"/>
          </a:xfrm>
        </p:spPr>
        <p:txBody>
          <a:bodyPr>
            <a:normAutofit fontScale="90000"/>
          </a:bodyPr>
          <a:lstStyle/>
          <a:p>
            <a:pPr algn="ctr">
              <a:lnSpc>
                <a:spcPct val="100000"/>
              </a:lnSpc>
            </a:pPr>
            <a:r>
              <a:rPr lang="en-US" sz="3100" b="1" dirty="0">
                <a:solidFill>
                  <a:srgbClr val="0070C0"/>
                </a:solidFill>
                <a:latin typeface="Book Antiqua" panose="02040602050305030304" pitchFamily="18" charset="0"/>
              </a:rPr>
              <a:t>UNIVARIATE CATEGORICAL ANALYSIS</a:t>
            </a:r>
            <a:br>
              <a:rPr lang="en-US" sz="2400" b="1" dirty="0">
                <a:solidFill>
                  <a:srgbClr val="C00000"/>
                </a:solidFill>
                <a:latin typeface="Book Antiqua" panose="02040602050305030304" pitchFamily="18" charset="0"/>
              </a:rPr>
            </a:br>
            <a:r>
              <a:rPr lang="en-US" sz="2700" b="1" dirty="0">
                <a:solidFill>
                  <a:srgbClr val="C00000"/>
                </a:solidFill>
                <a:latin typeface="Book Antiqua" panose="02040602050305030304" pitchFamily="18" charset="0"/>
              </a:rPr>
              <a:t>Analyzing Housing Type Based On Loan Repayment Status</a:t>
            </a:r>
          </a:p>
        </p:txBody>
      </p:sp>
      <p:sp>
        <p:nvSpPr>
          <p:cNvPr id="4" name="Text Placeholder 3"/>
          <p:cNvSpPr>
            <a:spLocks noGrp="1"/>
          </p:cNvSpPr>
          <p:nvPr>
            <p:ph type="body" idx="1"/>
          </p:nvPr>
        </p:nvSpPr>
        <p:spPr>
          <a:xfrm>
            <a:off x="1445201" y="4841776"/>
            <a:ext cx="9505056" cy="1292225"/>
          </a:xfrm>
        </p:spPr>
        <p:txBody>
          <a:bodyPr>
            <a:noAutofit/>
          </a:bodyPr>
          <a:lstStyle/>
          <a:p>
            <a:pPr>
              <a:lnSpc>
                <a:spcPct val="150000"/>
              </a:lnSpc>
            </a:pPr>
            <a:r>
              <a:rPr lang="en-US" sz="2000" b="1" u="sng" dirty="0">
                <a:solidFill>
                  <a:srgbClr val="FF0000"/>
                </a:solidFill>
                <a:latin typeface="+mj-lt"/>
              </a:rPr>
              <a:t>Inferences:</a:t>
            </a:r>
          </a:p>
          <a:p>
            <a:pPr marL="285750" indent="-285750">
              <a:lnSpc>
                <a:spcPct val="150000"/>
              </a:lnSpc>
              <a:buFont typeface="Arial" panose="020B0604020202020204" pitchFamily="34" charset="0"/>
              <a:buChar char="•"/>
            </a:pPr>
            <a:r>
              <a:rPr lang="en-US" sz="1800" b="1" dirty="0">
                <a:solidFill>
                  <a:schemeClr val="tx1"/>
                </a:solidFill>
              </a:rPr>
              <a:t>Majority of people live in House/apartment</a:t>
            </a:r>
          </a:p>
          <a:p>
            <a:pPr marL="285750" indent="-285750">
              <a:lnSpc>
                <a:spcPct val="100000"/>
              </a:lnSpc>
              <a:buFont typeface="Arial" panose="020B0604020202020204" pitchFamily="34" charset="0"/>
              <a:buChar char="•"/>
            </a:pPr>
            <a:r>
              <a:rPr lang="en-US" sz="1800" b="1" dirty="0">
                <a:solidFill>
                  <a:schemeClr val="tx1"/>
                </a:solidFill>
              </a:rPr>
              <a:t>People living in office apartments have lowest default rate</a:t>
            </a:r>
          </a:p>
          <a:p>
            <a:pPr marL="285750" indent="-285750">
              <a:lnSpc>
                <a:spcPct val="100000"/>
              </a:lnSpc>
              <a:buFont typeface="Arial" panose="020B0604020202020204" pitchFamily="34" charset="0"/>
              <a:buChar char="•"/>
            </a:pPr>
            <a:r>
              <a:rPr lang="en-US" sz="1800" b="1" dirty="0">
                <a:solidFill>
                  <a:schemeClr val="tx1"/>
                </a:solidFill>
              </a:rPr>
              <a:t>People living with parents (~11.5%) and living in rented apartments(&gt;12%) have higher probability of defaulting</a:t>
            </a:r>
          </a:p>
        </p:txBody>
      </p:sp>
      <p:pic>
        <p:nvPicPr>
          <p:cNvPr id="3" name="Picture 2">
            <a:extLst>
              <a:ext uri="{FF2B5EF4-FFF2-40B4-BE49-F238E27FC236}">
                <a16:creationId xmlns:a16="http://schemas.microsoft.com/office/drawing/2014/main" id="{71F35C59-8ECD-326A-D377-A73D219ADC1A}"/>
              </a:ext>
            </a:extLst>
          </p:cNvPr>
          <p:cNvPicPr>
            <a:picLocks noChangeAspect="1"/>
          </p:cNvPicPr>
          <p:nvPr/>
        </p:nvPicPr>
        <p:blipFill>
          <a:blip r:embed="rId2"/>
          <a:stretch>
            <a:fillRect/>
          </a:stretch>
        </p:blipFill>
        <p:spPr>
          <a:xfrm>
            <a:off x="1269876" y="1052736"/>
            <a:ext cx="9649072" cy="3744416"/>
          </a:xfrm>
          <a:prstGeom prst="rect">
            <a:avLst/>
          </a:prstGeom>
        </p:spPr>
      </p:pic>
    </p:spTree>
    <p:extLst>
      <p:ext uri="{BB962C8B-B14F-4D97-AF65-F5344CB8AC3E}">
        <p14:creationId xmlns:p14="http://schemas.microsoft.com/office/powerpoint/2010/main" val="4245820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7565" y="-243408"/>
            <a:ext cx="9829798" cy="1219200"/>
          </a:xfrm>
        </p:spPr>
        <p:txBody>
          <a:bodyPr>
            <a:normAutofit/>
          </a:bodyPr>
          <a:lstStyle/>
          <a:p>
            <a:pPr algn="ctr">
              <a:lnSpc>
                <a:spcPct val="100000"/>
              </a:lnSpc>
            </a:pPr>
            <a:r>
              <a:rPr kumimoji="0" lang="en-US" sz="3100" b="1" i="0" u="none" strike="noStrike" kern="1200" cap="none" spc="0" normalizeH="0" baseline="0" noProof="0" dirty="0">
                <a:ln>
                  <a:noFill/>
                </a:ln>
                <a:solidFill>
                  <a:srgbClr val="0070C0"/>
                </a:solidFill>
                <a:effectLst/>
                <a:uLnTx/>
                <a:uFillTx/>
                <a:latin typeface="Book Antiqua" panose="02040602050305030304" pitchFamily="18" charset="0"/>
                <a:ea typeface="+mj-ea"/>
                <a:cs typeface="+mj-cs"/>
              </a:rPr>
              <a:t>UNIVARIATE CATEGORICAL ANALYSIS</a:t>
            </a:r>
            <a:br>
              <a:rPr kumimoji="0" lang="en-US" sz="22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br>
            <a:r>
              <a:rPr kumimoji="0" lang="en-US" sz="27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t>Analyzing Family Status Based On Loan Repayment Status</a:t>
            </a:r>
            <a:endParaRPr lang="en-US" sz="2700" dirty="0"/>
          </a:p>
        </p:txBody>
      </p:sp>
      <p:sp>
        <p:nvSpPr>
          <p:cNvPr id="7" name="Text Placeholder 6"/>
          <p:cNvSpPr>
            <a:spLocks noGrp="1"/>
          </p:cNvSpPr>
          <p:nvPr>
            <p:ph type="body" idx="1"/>
          </p:nvPr>
        </p:nvSpPr>
        <p:spPr>
          <a:xfrm>
            <a:off x="1197869" y="5517232"/>
            <a:ext cx="10990956" cy="838200"/>
          </a:xfrm>
        </p:spPr>
        <p:txBody>
          <a:bodyPr/>
          <a:lstStyle/>
          <a:p>
            <a:pPr marL="0" marR="0" lvl="0" indent="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itchFamily="34" charset="0"/>
              <a:buNone/>
              <a:tabLst/>
              <a:defRPr/>
            </a:pPr>
            <a:r>
              <a:rPr kumimoji="0" lang="en-US" sz="2000" b="1" i="0" u="sng" strike="noStrike" kern="1200" cap="none" spc="0" normalizeH="0" baseline="0" noProof="0" dirty="0">
                <a:ln>
                  <a:noFill/>
                </a:ln>
                <a:solidFill>
                  <a:srgbClr val="FF0000"/>
                </a:solidFill>
                <a:effectLst/>
                <a:uLnTx/>
                <a:uFillTx/>
                <a:latin typeface="Cambria"/>
                <a:ea typeface="+mn-ea"/>
                <a:cs typeface="+mn-cs"/>
              </a:rPr>
              <a:t>Inferences: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kumimoji="0" lang="en-US" sz="1800" b="1" i="0" u="none" strike="noStrike" kern="1200" cap="none" spc="0" normalizeH="0" baseline="0" noProof="0" dirty="0">
                <a:ln>
                  <a:noFill/>
                </a:ln>
                <a:solidFill>
                  <a:srgbClr val="303030"/>
                </a:solidFill>
                <a:effectLst/>
                <a:uLnTx/>
                <a:uFillTx/>
                <a:latin typeface="Cambria"/>
                <a:ea typeface="+mn-ea"/>
                <a:cs typeface="+mn-cs"/>
              </a:rPr>
              <a:t>Most of the people who have taken loan are married, followed by Single and civil marriage.</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kumimoji="0" lang="en-US" sz="1800" b="1" i="0" u="none" strike="noStrike" kern="1200" cap="none" spc="0" normalizeH="0" baseline="0" noProof="0" dirty="0">
                <a:ln>
                  <a:noFill/>
                </a:ln>
                <a:solidFill>
                  <a:srgbClr val="303030"/>
                </a:solidFill>
                <a:effectLst/>
                <a:uLnTx/>
                <a:uFillTx/>
                <a:latin typeface="Cambria"/>
                <a:ea typeface="+mn-ea"/>
                <a:cs typeface="+mn-cs"/>
              </a:rPr>
              <a:t>In terms of percentage of not repayment of loan, Civil marriage has the highest percent of not repayment (10%), with Widow the lowest (exception being Unknown).</a:t>
            </a:r>
            <a:endParaRPr lang="en-US" dirty="0"/>
          </a:p>
        </p:txBody>
      </p:sp>
      <p:pic>
        <p:nvPicPr>
          <p:cNvPr id="3" name="Picture 2">
            <a:extLst>
              <a:ext uri="{FF2B5EF4-FFF2-40B4-BE49-F238E27FC236}">
                <a16:creationId xmlns:a16="http://schemas.microsoft.com/office/drawing/2014/main" id="{605FD758-460A-B20A-B628-BA6D1BE1D735}"/>
              </a:ext>
            </a:extLst>
          </p:cNvPr>
          <p:cNvPicPr>
            <a:picLocks noChangeAspect="1"/>
          </p:cNvPicPr>
          <p:nvPr/>
        </p:nvPicPr>
        <p:blipFill>
          <a:blip r:embed="rId2"/>
          <a:stretch>
            <a:fillRect/>
          </a:stretch>
        </p:blipFill>
        <p:spPr>
          <a:xfrm>
            <a:off x="1268008" y="975792"/>
            <a:ext cx="10441160" cy="4181400"/>
          </a:xfrm>
          <a:prstGeom prst="rect">
            <a:avLst/>
          </a:prstGeom>
        </p:spPr>
      </p:pic>
    </p:spTree>
    <p:extLst>
      <p:ext uri="{BB962C8B-B14F-4D97-AF65-F5344CB8AC3E}">
        <p14:creationId xmlns:p14="http://schemas.microsoft.com/office/powerpoint/2010/main" val="381718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7565" y="-243408"/>
            <a:ext cx="9829798" cy="1219200"/>
          </a:xfrm>
        </p:spPr>
        <p:txBody>
          <a:bodyPr>
            <a:normAutofit/>
          </a:bodyPr>
          <a:lstStyle/>
          <a:p>
            <a:pPr algn="ctr">
              <a:lnSpc>
                <a:spcPct val="100000"/>
              </a:lnSpc>
            </a:pPr>
            <a:r>
              <a:rPr kumimoji="0" lang="en-US" sz="3100" b="1" i="0" u="none" strike="noStrike" kern="1200" cap="none" spc="0" normalizeH="0" baseline="0" noProof="0" dirty="0">
                <a:ln>
                  <a:noFill/>
                </a:ln>
                <a:solidFill>
                  <a:srgbClr val="0070C0"/>
                </a:solidFill>
                <a:effectLst/>
                <a:uLnTx/>
                <a:uFillTx/>
                <a:latin typeface="Book Antiqua" panose="02040602050305030304" pitchFamily="18" charset="0"/>
                <a:ea typeface="+mj-ea"/>
                <a:cs typeface="+mj-cs"/>
              </a:rPr>
              <a:t>UNIVARIATE CATEGORICAL ANALYSIS</a:t>
            </a:r>
            <a:br>
              <a:rPr kumimoji="0" lang="en-US" sz="22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br>
            <a:r>
              <a:rPr kumimoji="0" lang="en-US" sz="27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t>Analyzing Education Type Based On Loan Repayment Status</a:t>
            </a:r>
            <a:endParaRPr lang="en-US" sz="2700" dirty="0"/>
          </a:p>
        </p:txBody>
      </p:sp>
      <p:sp>
        <p:nvSpPr>
          <p:cNvPr id="7" name="Text Placeholder 6"/>
          <p:cNvSpPr>
            <a:spLocks noGrp="1"/>
          </p:cNvSpPr>
          <p:nvPr>
            <p:ph type="body" idx="1"/>
          </p:nvPr>
        </p:nvSpPr>
        <p:spPr>
          <a:xfrm>
            <a:off x="1197869" y="5733256"/>
            <a:ext cx="10990956" cy="838200"/>
          </a:xfrm>
        </p:spPr>
        <p:txBody>
          <a:bodyPr/>
          <a:lstStyle/>
          <a:p>
            <a:pPr marL="0" marR="0" lvl="0" indent="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itchFamily="34" charset="0"/>
              <a:buNone/>
              <a:tabLst/>
              <a:defRPr/>
            </a:pPr>
            <a:r>
              <a:rPr kumimoji="0" lang="en-US" sz="2000" b="1" i="0" u="sng" strike="noStrike" kern="1200" cap="none" spc="0" normalizeH="0" baseline="0" noProof="0" dirty="0">
                <a:ln>
                  <a:noFill/>
                </a:ln>
                <a:solidFill>
                  <a:srgbClr val="FF0000"/>
                </a:solidFill>
                <a:effectLst/>
                <a:uLnTx/>
                <a:uFillTx/>
                <a:latin typeface="Cambria"/>
                <a:ea typeface="+mn-ea"/>
                <a:cs typeface="+mn-cs"/>
              </a:rPr>
              <a:t>Inferences: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600" b="1" dirty="0">
                <a:solidFill>
                  <a:srgbClr val="303030"/>
                </a:solidFill>
                <a:latin typeface="Cambria"/>
              </a:rPr>
              <a:t>Majority of the clients have Lower Secondary / secondary special education being Highest Defaulters among all.</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600" b="1" dirty="0">
                <a:solidFill>
                  <a:srgbClr val="303030"/>
                </a:solidFill>
                <a:latin typeface="Cambria"/>
              </a:rPr>
              <a:t>The people with Academic degree have less than 2% defaulting rate.</a:t>
            </a:r>
          </a:p>
        </p:txBody>
      </p:sp>
      <p:pic>
        <p:nvPicPr>
          <p:cNvPr id="4" name="Picture 3">
            <a:extLst>
              <a:ext uri="{FF2B5EF4-FFF2-40B4-BE49-F238E27FC236}">
                <a16:creationId xmlns:a16="http://schemas.microsoft.com/office/drawing/2014/main" id="{8312FE8D-8EA8-0E22-46AF-AAE66E14D232}"/>
              </a:ext>
            </a:extLst>
          </p:cNvPr>
          <p:cNvPicPr>
            <a:picLocks noChangeAspect="1"/>
          </p:cNvPicPr>
          <p:nvPr/>
        </p:nvPicPr>
        <p:blipFill>
          <a:blip r:embed="rId2"/>
          <a:stretch>
            <a:fillRect/>
          </a:stretch>
        </p:blipFill>
        <p:spPr>
          <a:xfrm>
            <a:off x="1197869" y="975792"/>
            <a:ext cx="10873207" cy="4613448"/>
          </a:xfrm>
          <a:prstGeom prst="rect">
            <a:avLst/>
          </a:prstGeom>
        </p:spPr>
      </p:pic>
    </p:spTree>
    <p:extLst>
      <p:ext uri="{BB962C8B-B14F-4D97-AF65-F5344CB8AC3E}">
        <p14:creationId xmlns:p14="http://schemas.microsoft.com/office/powerpoint/2010/main" val="138311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1924" y="-329176"/>
            <a:ext cx="9829798" cy="1219200"/>
          </a:xfrm>
        </p:spPr>
        <p:txBody>
          <a:bodyPr>
            <a:normAutofit fontScale="90000"/>
          </a:bodyPr>
          <a:lstStyle/>
          <a:p>
            <a:pPr algn="ctr">
              <a:lnSpc>
                <a:spcPct val="100000"/>
              </a:lnSpc>
            </a:pPr>
            <a:r>
              <a:rPr kumimoji="0" lang="en-US" sz="3100" b="1" i="0" u="none" strike="noStrike" kern="1200" cap="none" spc="0" normalizeH="0" baseline="0" noProof="0" dirty="0">
                <a:ln>
                  <a:noFill/>
                </a:ln>
                <a:solidFill>
                  <a:srgbClr val="0070C0"/>
                </a:solidFill>
                <a:effectLst/>
                <a:uLnTx/>
                <a:uFillTx/>
                <a:latin typeface="Book Antiqua" panose="02040602050305030304" pitchFamily="18" charset="0"/>
                <a:ea typeface="+mj-ea"/>
                <a:cs typeface="+mj-cs"/>
              </a:rPr>
              <a:t>UNIVARIATE CATEGORICAL ANALYSIS</a:t>
            </a:r>
            <a:br>
              <a:rPr kumimoji="0" lang="en-US" sz="22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br>
            <a:r>
              <a:rPr kumimoji="0" lang="en-US" sz="27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t>Analyzing Occupation Type Based On Loan Repayment Status</a:t>
            </a:r>
            <a:endParaRPr lang="en-US" sz="2700" dirty="0"/>
          </a:p>
        </p:txBody>
      </p:sp>
      <p:sp>
        <p:nvSpPr>
          <p:cNvPr id="7" name="Text Placeholder 6"/>
          <p:cNvSpPr>
            <a:spLocks noGrp="1"/>
          </p:cNvSpPr>
          <p:nvPr>
            <p:ph type="body" idx="1"/>
          </p:nvPr>
        </p:nvSpPr>
        <p:spPr>
          <a:xfrm>
            <a:off x="1269876" y="5661248"/>
            <a:ext cx="10801200" cy="838200"/>
          </a:xfrm>
        </p:spPr>
        <p:txBody>
          <a:bodyPr/>
          <a:lstStyle/>
          <a:p>
            <a:pPr marL="0" marR="0" lvl="0" indent="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itchFamily="34" charset="0"/>
              <a:buNone/>
              <a:tabLst/>
              <a:defRPr/>
            </a:pPr>
            <a:r>
              <a:rPr kumimoji="0" lang="en-US" sz="2000" b="1" i="0" u="sng" strike="noStrike" kern="1200" cap="none" spc="0" normalizeH="0" baseline="0" noProof="0" dirty="0">
                <a:ln>
                  <a:noFill/>
                </a:ln>
                <a:solidFill>
                  <a:srgbClr val="FF0000"/>
                </a:solidFill>
                <a:effectLst/>
                <a:uLnTx/>
                <a:uFillTx/>
                <a:latin typeface="Cambria"/>
                <a:ea typeface="+mn-ea"/>
                <a:cs typeface="+mn-cs"/>
              </a:rPr>
              <a:t>Inferences: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600" b="1" dirty="0">
                <a:solidFill>
                  <a:srgbClr val="303030"/>
                </a:solidFill>
                <a:latin typeface="Cambria"/>
              </a:rPr>
              <a:t>Most of the loans are taken by Laborers, followed by Sales staff. IT staff take the lowest amount of loans.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600" b="1" dirty="0">
                <a:solidFill>
                  <a:srgbClr val="303030"/>
                </a:solidFill>
                <a:latin typeface="Cambria"/>
              </a:rPr>
              <a:t>The category with highest percent of not repaid loans are Low-skill Laborers (above 17%), followed by Drivers and Waiters/barmen staff, Security staff, Laborers and Cooking staff.</a:t>
            </a:r>
          </a:p>
        </p:txBody>
      </p:sp>
      <p:pic>
        <p:nvPicPr>
          <p:cNvPr id="3" name="Picture 2">
            <a:extLst>
              <a:ext uri="{FF2B5EF4-FFF2-40B4-BE49-F238E27FC236}">
                <a16:creationId xmlns:a16="http://schemas.microsoft.com/office/drawing/2014/main" id="{D5EB92B3-CDBF-6658-C01F-7E499B0BF124}"/>
              </a:ext>
            </a:extLst>
          </p:cNvPr>
          <p:cNvPicPr>
            <a:picLocks noChangeAspect="1"/>
          </p:cNvPicPr>
          <p:nvPr/>
        </p:nvPicPr>
        <p:blipFill>
          <a:blip r:embed="rId2"/>
          <a:stretch>
            <a:fillRect/>
          </a:stretch>
        </p:blipFill>
        <p:spPr>
          <a:xfrm>
            <a:off x="1202392" y="870000"/>
            <a:ext cx="10652659" cy="4503216"/>
          </a:xfrm>
          <a:prstGeom prst="rect">
            <a:avLst/>
          </a:prstGeom>
        </p:spPr>
      </p:pic>
    </p:spTree>
    <p:extLst>
      <p:ext uri="{BB962C8B-B14F-4D97-AF65-F5344CB8AC3E}">
        <p14:creationId xmlns:p14="http://schemas.microsoft.com/office/powerpoint/2010/main" val="2940652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3985" y="-171400"/>
            <a:ext cx="9829798" cy="1219200"/>
          </a:xfrm>
        </p:spPr>
        <p:txBody>
          <a:bodyPr>
            <a:normAutofit/>
          </a:bodyPr>
          <a:lstStyle/>
          <a:p>
            <a:pPr algn="ctr">
              <a:lnSpc>
                <a:spcPct val="100000"/>
              </a:lnSpc>
            </a:pPr>
            <a:r>
              <a:rPr kumimoji="0" lang="en-US" sz="3100" b="1" i="0" u="none" strike="noStrike" kern="1200" cap="none" spc="0" normalizeH="0" baseline="0" noProof="0" dirty="0">
                <a:ln>
                  <a:noFill/>
                </a:ln>
                <a:solidFill>
                  <a:srgbClr val="0070C0"/>
                </a:solidFill>
                <a:effectLst/>
                <a:uLnTx/>
                <a:uFillTx/>
                <a:latin typeface="Book Antiqua" panose="02040602050305030304" pitchFamily="18" charset="0"/>
                <a:ea typeface="+mj-ea"/>
                <a:cs typeface="+mj-cs"/>
              </a:rPr>
              <a:t>UNIVARIATE CATEGORICAL ANALYSIS</a:t>
            </a:r>
            <a:br>
              <a:rPr kumimoji="0" lang="en-US" sz="22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br>
            <a:r>
              <a:rPr kumimoji="0" lang="en-US" sz="27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t>Analyzing Age Group Based On Loan Repayment Status</a:t>
            </a:r>
            <a:endParaRPr lang="en-US" sz="2700" dirty="0"/>
          </a:p>
        </p:txBody>
      </p:sp>
      <p:sp>
        <p:nvSpPr>
          <p:cNvPr id="7" name="Text Placeholder 6"/>
          <p:cNvSpPr>
            <a:spLocks noGrp="1"/>
          </p:cNvSpPr>
          <p:nvPr>
            <p:ph type="body" idx="1"/>
          </p:nvPr>
        </p:nvSpPr>
        <p:spPr>
          <a:xfrm>
            <a:off x="1269876" y="5736893"/>
            <a:ext cx="10801200" cy="838200"/>
          </a:xfrm>
        </p:spPr>
        <p:txBody>
          <a:bodyPr/>
          <a:lstStyle/>
          <a:p>
            <a:pPr marL="0" marR="0" lvl="0" indent="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itchFamily="34" charset="0"/>
              <a:buNone/>
              <a:tabLst/>
              <a:defRPr/>
            </a:pPr>
            <a:r>
              <a:rPr kumimoji="0" lang="en-US" sz="2000" b="1" i="0" u="sng" strike="noStrike" kern="1200" cap="none" spc="0" normalizeH="0" baseline="0" noProof="0" dirty="0">
                <a:ln>
                  <a:noFill/>
                </a:ln>
                <a:solidFill>
                  <a:srgbClr val="FF0000"/>
                </a:solidFill>
                <a:effectLst/>
                <a:uLnTx/>
                <a:uFillTx/>
                <a:latin typeface="Cambria"/>
                <a:ea typeface="+mn-ea"/>
                <a:cs typeface="+mn-cs"/>
              </a:rPr>
              <a:t>Inferences: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People in the age group range 20-40 have higher probability of defaulting</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People above age of 50 have low probability of defaulting</a:t>
            </a:r>
          </a:p>
        </p:txBody>
      </p:sp>
      <p:pic>
        <p:nvPicPr>
          <p:cNvPr id="4" name="Picture 3">
            <a:extLst>
              <a:ext uri="{FF2B5EF4-FFF2-40B4-BE49-F238E27FC236}">
                <a16:creationId xmlns:a16="http://schemas.microsoft.com/office/drawing/2014/main" id="{6B7F1099-BB89-6319-CC8D-EE4AF52435D9}"/>
              </a:ext>
            </a:extLst>
          </p:cNvPr>
          <p:cNvPicPr>
            <a:picLocks noChangeAspect="1"/>
          </p:cNvPicPr>
          <p:nvPr/>
        </p:nvPicPr>
        <p:blipFill>
          <a:blip r:embed="rId2"/>
          <a:stretch>
            <a:fillRect/>
          </a:stretch>
        </p:blipFill>
        <p:spPr>
          <a:xfrm>
            <a:off x="1269876" y="1187587"/>
            <a:ext cx="10585176" cy="4482826"/>
          </a:xfrm>
          <a:prstGeom prst="rect">
            <a:avLst/>
          </a:prstGeom>
        </p:spPr>
      </p:pic>
    </p:spTree>
    <p:extLst>
      <p:ext uri="{BB962C8B-B14F-4D97-AF65-F5344CB8AC3E}">
        <p14:creationId xmlns:p14="http://schemas.microsoft.com/office/powerpoint/2010/main" val="2194573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3985" y="-171400"/>
            <a:ext cx="9829798" cy="1219200"/>
          </a:xfrm>
        </p:spPr>
        <p:txBody>
          <a:bodyPr>
            <a:normAutofit/>
          </a:bodyPr>
          <a:lstStyle/>
          <a:p>
            <a:pPr algn="ctr">
              <a:lnSpc>
                <a:spcPct val="100000"/>
              </a:lnSpc>
            </a:pPr>
            <a:r>
              <a:rPr kumimoji="0" lang="en-US" sz="3100" b="1" i="0" u="none" strike="noStrike" kern="1200" cap="none" spc="0" normalizeH="0" baseline="0" noProof="0" dirty="0">
                <a:ln>
                  <a:noFill/>
                </a:ln>
                <a:solidFill>
                  <a:srgbClr val="0070C0"/>
                </a:solidFill>
                <a:effectLst/>
                <a:uLnTx/>
                <a:uFillTx/>
                <a:latin typeface="Book Antiqua" panose="02040602050305030304" pitchFamily="18" charset="0"/>
                <a:ea typeface="+mj-ea"/>
                <a:cs typeface="+mj-cs"/>
              </a:rPr>
              <a:t>UNIVARIATE NUMERICAL ANALYSIS</a:t>
            </a:r>
            <a:br>
              <a:rPr kumimoji="0" lang="en-US" sz="22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br>
            <a:r>
              <a:rPr kumimoji="0" lang="en-US" sz="27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t>Analyzing </a:t>
            </a:r>
            <a:r>
              <a:rPr kumimoji="0" lang="en-US" sz="2700" b="1" i="0" u="none" strike="noStrike" kern="1200" cap="none" spc="0" normalizeH="0" baseline="0" noProof="0" dirty="0" err="1">
                <a:ln>
                  <a:noFill/>
                </a:ln>
                <a:solidFill>
                  <a:srgbClr val="C00000"/>
                </a:solidFill>
                <a:effectLst/>
                <a:uLnTx/>
                <a:uFillTx/>
                <a:latin typeface="Book Antiqua" panose="02040602050305030304" pitchFamily="18" charset="0"/>
                <a:ea typeface="+mj-ea"/>
                <a:cs typeface="+mj-cs"/>
              </a:rPr>
              <a:t>Amount_Credit</a:t>
            </a:r>
            <a:r>
              <a:rPr kumimoji="0" lang="en-US" sz="27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t> Based On Loan Repayment Status</a:t>
            </a:r>
            <a:endParaRPr lang="en-US" sz="2700" dirty="0"/>
          </a:p>
        </p:txBody>
      </p:sp>
      <p:sp>
        <p:nvSpPr>
          <p:cNvPr id="7" name="Text Placeholder 6"/>
          <p:cNvSpPr>
            <a:spLocks noGrp="1"/>
          </p:cNvSpPr>
          <p:nvPr>
            <p:ph type="body" idx="1"/>
          </p:nvPr>
        </p:nvSpPr>
        <p:spPr>
          <a:xfrm>
            <a:off x="9419027" y="1047800"/>
            <a:ext cx="2664296" cy="4176464"/>
          </a:xfrm>
        </p:spPr>
        <p:txBody>
          <a:bodyPr/>
          <a:lstStyle/>
          <a:p>
            <a:pPr marL="0" marR="0" lvl="0" indent="0" algn="ctr" defTabSz="914400" rtl="0" eaLnBrk="1" fontAlgn="auto" latinLnBrk="0" hangingPunct="1">
              <a:lnSpc>
                <a:spcPct val="150000"/>
              </a:lnSpc>
              <a:spcBef>
                <a:spcPts val="0"/>
              </a:spcBef>
              <a:spcAft>
                <a:spcPts val="0"/>
              </a:spcAft>
              <a:buClr>
                <a:srgbClr val="303030">
                  <a:lumMod val="90000"/>
                  <a:lumOff val="10000"/>
                </a:srgbClr>
              </a:buClr>
              <a:buSzPct val="80000"/>
              <a:buFont typeface="Arial" pitchFamily="34" charset="0"/>
              <a:buNone/>
              <a:tabLst/>
              <a:defRPr/>
            </a:pPr>
            <a:r>
              <a:rPr kumimoji="0" lang="en-US" sz="2000" b="1" i="0" u="sng" strike="noStrike" kern="1200" cap="none" spc="0" normalizeH="0" baseline="0" noProof="0" dirty="0">
                <a:ln>
                  <a:noFill/>
                </a:ln>
                <a:solidFill>
                  <a:srgbClr val="FF0000"/>
                </a:solidFill>
                <a:effectLst/>
                <a:uLnTx/>
                <a:uFillTx/>
                <a:latin typeface="Cambria"/>
                <a:ea typeface="+mn-ea"/>
                <a:cs typeface="+mn-cs"/>
              </a:rPr>
              <a:t>Inferences: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More than 80% of the loan provided are for amount less than 900,000</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People who get loan for 300-600k tend to default more than others.</a:t>
            </a:r>
          </a:p>
        </p:txBody>
      </p:sp>
      <p:pic>
        <p:nvPicPr>
          <p:cNvPr id="3" name="Picture 2">
            <a:extLst>
              <a:ext uri="{FF2B5EF4-FFF2-40B4-BE49-F238E27FC236}">
                <a16:creationId xmlns:a16="http://schemas.microsoft.com/office/drawing/2014/main" id="{31D3D746-4D42-6222-79DD-5C8972A5D751}"/>
              </a:ext>
            </a:extLst>
          </p:cNvPr>
          <p:cNvPicPr>
            <a:picLocks noChangeAspect="1"/>
          </p:cNvPicPr>
          <p:nvPr/>
        </p:nvPicPr>
        <p:blipFill>
          <a:blip r:embed="rId2"/>
          <a:stretch>
            <a:fillRect/>
          </a:stretch>
        </p:blipFill>
        <p:spPr>
          <a:xfrm>
            <a:off x="12247" y="1149645"/>
            <a:ext cx="9406780" cy="5717847"/>
          </a:xfrm>
          <a:prstGeom prst="rect">
            <a:avLst/>
          </a:prstGeom>
        </p:spPr>
      </p:pic>
    </p:spTree>
    <p:extLst>
      <p:ext uri="{BB962C8B-B14F-4D97-AF65-F5344CB8AC3E}">
        <p14:creationId xmlns:p14="http://schemas.microsoft.com/office/powerpoint/2010/main" val="2241255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26460" y="26691"/>
            <a:ext cx="5380130" cy="1008112"/>
          </a:xfrm>
        </p:spPr>
        <p:txBody>
          <a:bodyPr>
            <a:normAutofit fontScale="90000"/>
          </a:bodyPr>
          <a:lstStyle/>
          <a:p>
            <a:pPr algn="ctr">
              <a:lnSpc>
                <a:spcPct val="100000"/>
              </a:lnSpc>
            </a:pPr>
            <a:r>
              <a:rPr kumimoji="0" lang="en-US" sz="31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t>UNIVARIATE NUMERICAL CONTINUOUS ANALYSIS</a:t>
            </a:r>
            <a:endParaRPr lang="en-US" sz="2700" dirty="0">
              <a:solidFill>
                <a:srgbClr val="C00000"/>
              </a:solidFill>
            </a:endParaRPr>
          </a:p>
        </p:txBody>
      </p:sp>
      <p:sp>
        <p:nvSpPr>
          <p:cNvPr id="7" name="Text Placeholder 6"/>
          <p:cNvSpPr>
            <a:spLocks noGrp="1"/>
          </p:cNvSpPr>
          <p:nvPr>
            <p:ph type="body" idx="1"/>
          </p:nvPr>
        </p:nvSpPr>
        <p:spPr>
          <a:xfrm>
            <a:off x="6287517" y="2060848"/>
            <a:ext cx="5904656" cy="4464496"/>
          </a:xfrm>
        </p:spPr>
        <p:txBody>
          <a:bodyPr/>
          <a:lstStyle/>
          <a:p>
            <a:pPr marL="0" marR="0" lvl="0" indent="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itchFamily="34" charset="0"/>
              <a:buNone/>
              <a:tabLst/>
              <a:defRPr/>
            </a:pPr>
            <a:r>
              <a:rPr kumimoji="0" lang="en-US" sz="2000" b="1" i="0" strike="noStrike" kern="1200" cap="none" spc="0" normalizeH="0" baseline="0" noProof="0" dirty="0">
                <a:ln>
                  <a:noFill/>
                </a:ln>
                <a:solidFill>
                  <a:srgbClr val="FF0000"/>
                </a:solidFill>
                <a:effectLst/>
                <a:uLnTx/>
                <a:uFillTx/>
                <a:latin typeface="Cambria"/>
                <a:ea typeface="+mn-ea"/>
                <a:cs typeface="+mn-cs"/>
              </a:rPr>
              <a:t>     </a:t>
            </a:r>
            <a:r>
              <a:rPr kumimoji="0" lang="en-US" sz="2000" b="1" i="0" u="sng" strike="noStrike" kern="1200" cap="none" spc="0" normalizeH="0" baseline="0" noProof="0" dirty="0">
                <a:ln>
                  <a:noFill/>
                </a:ln>
                <a:solidFill>
                  <a:srgbClr val="FF0000"/>
                </a:solidFill>
                <a:effectLst/>
                <a:uLnTx/>
                <a:uFillTx/>
                <a:latin typeface="Cambria"/>
                <a:ea typeface="+mn-ea"/>
                <a:cs typeface="+mn-cs"/>
              </a:rPr>
              <a:t>Inferences:</a:t>
            </a:r>
          </a:p>
          <a:p>
            <a:pPr marL="0" marR="0" lvl="0" indent="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itchFamily="34" charset="0"/>
              <a:buNone/>
              <a:tabLst/>
              <a:defRPr/>
            </a:pPr>
            <a:endParaRPr kumimoji="0" lang="en-US" sz="800" b="1" i="0" u="sng" strike="noStrike" kern="1200" cap="none" spc="0" normalizeH="0" baseline="0" noProof="0" dirty="0">
              <a:ln>
                <a:noFill/>
              </a:ln>
              <a:solidFill>
                <a:srgbClr val="FF0000"/>
              </a:solidFill>
              <a:effectLst/>
              <a:uLnTx/>
              <a:uFillTx/>
              <a:latin typeface="Cambria"/>
              <a:ea typeface="+mn-ea"/>
              <a:cs typeface="+mn-cs"/>
            </a:endParaRP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High number of applications are filed in 9 AM to 2 PM for both Current and Previous data.</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So busiest hours for bank are form 9 AM to 2 PM.</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nuclear family tends to take more loans.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Previously bank had high unused offers but currently refused is high incase of AMT_GOODS_PRICE.</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Previously bank had high unused offers &amp; currently cancelled/refused offers are similar for AMT_ANNUITY.</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Previously bank had high unused offers &amp; currently high no. of refused offers for AMT_CREDIT.</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endParaRPr lang="en-US" sz="1800" b="1" dirty="0">
              <a:solidFill>
                <a:srgbClr val="303030"/>
              </a:solidFill>
              <a:latin typeface="Cambria"/>
            </a:endParaRP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endParaRPr lang="en-US" sz="1800" b="1" dirty="0">
              <a:solidFill>
                <a:srgbClr val="303030"/>
              </a:solidFill>
              <a:latin typeface="Cambria"/>
            </a:endParaRPr>
          </a:p>
        </p:txBody>
      </p:sp>
      <p:pic>
        <p:nvPicPr>
          <p:cNvPr id="3" name="Picture 2">
            <a:extLst>
              <a:ext uri="{FF2B5EF4-FFF2-40B4-BE49-F238E27FC236}">
                <a16:creationId xmlns:a16="http://schemas.microsoft.com/office/drawing/2014/main" id="{55F88138-A232-BA4E-93CB-2A9119461FF7}"/>
              </a:ext>
            </a:extLst>
          </p:cNvPr>
          <p:cNvPicPr>
            <a:picLocks noChangeAspect="1"/>
          </p:cNvPicPr>
          <p:nvPr/>
        </p:nvPicPr>
        <p:blipFill>
          <a:blip r:embed="rId2"/>
          <a:stretch>
            <a:fillRect/>
          </a:stretch>
        </p:blipFill>
        <p:spPr>
          <a:xfrm>
            <a:off x="-14275" y="7400"/>
            <a:ext cx="6280936" cy="6858000"/>
          </a:xfrm>
          <a:prstGeom prst="rect">
            <a:avLst/>
          </a:prstGeom>
        </p:spPr>
      </p:pic>
    </p:spTree>
    <p:extLst>
      <p:ext uri="{BB962C8B-B14F-4D97-AF65-F5344CB8AC3E}">
        <p14:creationId xmlns:p14="http://schemas.microsoft.com/office/powerpoint/2010/main" val="405867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7868" y="116632"/>
            <a:ext cx="9793088" cy="1008112"/>
          </a:xfrm>
        </p:spPr>
        <p:txBody>
          <a:bodyPr>
            <a:normAutofit/>
          </a:bodyPr>
          <a:lstStyle/>
          <a:p>
            <a:pPr algn="ctr">
              <a:lnSpc>
                <a:spcPct val="100000"/>
              </a:lnSpc>
            </a:pPr>
            <a:r>
              <a:rPr kumimoji="0" lang="en-US" sz="31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t>SEGMENTED UNIVARIATE ANALYSIS</a:t>
            </a:r>
            <a:br>
              <a:rPr kumimoji="0" lang="en-US" sz="31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br>
            <a:r>
              <a:rPr kumimoji="0" lang="en-US" sz="2000" b="1" i="0" u="none" strike="noStrike" kern="1200" cap="none" spc="0" normalizeH="0" baseline="0" noProof="0" dirty="0">
                <a:ln>
                  <a:noFill/>
                </a:ln>
                <a:solidFill>
                  <a:srgbClr val="0070C0"/>
                </a:solidFill>
                <a:effectLst/>
                <a:uLnTx/>
                <a:uFillTx/>
                <a:latin typeface="Book Antiqua" panose="02040602050305030304" pitchFamily="18" charset="0"/>
                <a:ea typeface="+mj-ea"/>
                <a:cs typeface="+mj-cs"/>
              </a:rPr>
              <a:t>(Income Type, Week Day </a:t>
            </a:r>
            <a:r>
              <a:rPr kumimoji="0" lang="en-US" sz="2000" b="1" i="0" u="none" strike="noStrike" kern="1200" cap="none" spc="0" normalizeH="0" baseline="0" noProof="0" dirty="0" err="1">
                <a:ln>
                  <a:noFill/>
                </a:ln>
                <a:solidFill>
                  <a:srgbClr val="0070C0"/>
                </a:solidFill>
                <a:effectLst/>
                <a:uLnTx/>
                <a:uFillTx/>
                <a:latin typeface="Book Antiqua" panose="02040602050305030304" pitchFamily="18" charset="0"/>
                <a:ea typeface="+mj-ea"/>
                <a:cs typeface="+mj-cs"/>
              </a:rPr>
              <a:t>wrt</a:t>
            </a:r>
            <a:r>
              <a:rPr kumimoji="0" lang="en-US" sz="2000" b="1" i="0" u="none" strike="noStrike" kern="1200" cap="none" spc="0" normalizeH="0" baseline="0" noProof="0" dirty="0">
                <a:ln>
                  <a:noFill/>
                </a:ln>
                <a:solidFill>
                  <a:srgbClr val="0070C0"/>
                </a:solidFill>
                <a:effectLst/>
                <a:uLnTx/>
                <a:uFillTx/>
                <a:latin typeface="Book Antiqua" panose="02040602050305030304" pitchFamily="18" charset="0"/>
                <a:ea typeface="+mj-ea"/>
                <a:cs typeface="+mj-cs"/>
              </a:rPr>
              <a:t> Target Defaulters/Non-Defaulters)</a:t>
            </a:r>
            <a:endParaRPr lang="en-US" sz="2000" dirty="0">
              <a:solidFill>
                <a:srgbClr val="0070C0"/>
              </a:solidFill>
            </a:endParaRPr>
          </a:p>
        </p:txBody>
      </p:sp>
      <p:sp>
        <p:nvSpPr>
          <p:cNvPr id="7" name="Text Placeholder 6"/>
          <p:cNvSpPr>
            <a:spLocks noGrp="1"/>
          </p:cNvSpPr>
          <p:nvPr>
            <p:ph type="body" idx="1"/>
          </p:nvPr>
        </p:nvSpPr>
        <p:spPr>
          <a:xfrm>
            <a:off x="8254652" y="1700808"/>
            <a:ext cx="3934173" cy="4968552"/>
          </a:xfrm>
        </p:spPr>
        <p:txBody>
          <a:bodyPr/>
          <a:lstStyle/>
          <a:p>
            <a:pPr marL="0" marR="0" lvl="0" indent="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itchFamily="34" charset="0"/>
              <a:buNone/>
              <a:tabLst/>
              <a:defRPr/>
            </a:pPr>
            <a:r>
              <a:rPr kumimoji="0" lang="en-US" sz="2000" b="1" i="0" strike="noStrike" kern="1200" cap="none" spc="0" normalizeH="0" baseline="0" noProof="0" dirty="0">
                <a:ln>
                  <a:noFill/>
                </a:ln>
                <a:solidFill>
                  <a:srgbClr val="FF0000"/>
                </a:solidFill>
                <a:effectLst/>
                <a:uLnTx/>
                <a:uFillTx/>
                <a:latin typeface="Cambria"/>
                <a:ea typeface="+mn-ea"/>
                <a:cs typeface="+mn-cs"/>
              </a:rPr>
              <a:t>     </a:t>
            </a:r>
            <a:r>
              <a:rPr kumimoji="0" lang="en-US" sz="2000" b="1" i="0" u="sng" strike="noStrike" kern="1200" cap="none" spc="0" normalizeH="0" baseline="0" noProof="0" dirty="0">
                <a:ln>
                  <a:noFill/>
                </a:ln>
                <a:solidFill>
                  <a:srgbClr val="FF0000"/>
                </a:solidFill>
                <a:effectLst/>
                <a:uLnTx/>
                <a:uFillTx/>
                <a:latin typeface="Cambria"/>
                <a:ea typeface="+mn-ea"/>
                <a:cs typeface="+mn-cs"/>
              </a:rPr>
              <a:t>Inferences: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People having Medium Total Income are more defaulters.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People having high Credit amount are less defaulters.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People enrolling for application process on Sunday are less likely to default (min defaulters).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Saturday and Sunday are least busiest for bank in terms of loan applications.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Pensioner defaulter is lower than Non-defaulter.</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endParaRPr lang="en-US" sz="1800" b="1" dirty="0">
              <a:solidFill>
                <a:srgbClr val="303030"/>
              </a:solidFill>
              <a:latin typeface="Cambria"/>
            </a:endParaRPr>
          </a:p>
        </p:txBody>
      </p:sp>
      <p:pic>
        <p:nvPicPr>
          <p:cNvPr id="6" name="Picture 5">
            <a:extLst>
              <a:ext uri="{FF2B5EF4-FFF2-40B4-BE49-F238E27FC236}">
                <a16:creationId xmlns:a16="http://schemas.microsoft.com/office/drawing/2014/main" id="{7D812671-AFAC-216E-38C1-84A1A88916B4}"/>
              </a:ext>
            </a:extLst>
          </p:cNvPr>
          <p:cNvPicPr>
            <a:picLocks noChangeAspect="1"/>
          </p:cNvPicPr>
          <p:nvPr/>
        </p:nvPicPr>
        <p:blipFill>
          <a:blip r:embed="rId2"/>
          <a:stretch>
            <a:fillRect/>
          </a:stretch>
        </p:blipFill>
        <p:spPr>
          <a:xfrm>
            <a:off x="0" y="4047356"/>
            <a:ext cx="8254652" cy="2810644"/>
          </a:xfrm>
          <a:prstGeom prst="rect">
            <a:avLst/>
          </a:prstGeom>
        </p:spPr>
      </p:pic>
      <p:pic>
        <p:nvPicPr>
          <p:cNvPr id="9" name="Picture 8">
            <a:extLst>
              <a:ext uri="{FF2B5EF4-FFF2-40B4-BE49-F238E27FC236}">
                <a16:creationId xmlns:a16="http://schemas.microsoft.com/office/drawing/2014/main" id="{F66C6CCE-FD9D-16AF-8F60-E86FD04BE730}"/>
              </a:ext>
            </a:extLst>
          </p:cNvPr>
          <p:cNvPicPr>
            <a:picLocks noChangeAspect="1"/>
          </p:cNvPicPr>
          <p:nvPr/>
        </p:nvPicPr>
        <p:blipFill>
          <a:blip r:embed="rId3"/>
          <a:stretch>
            <a:fillRect/>
          </a:stretch>
        </p:blipFill>
        <p:spPr>
          <a:xfrm>
            <a:off x="0" y="1233043"/>
            <a:ext cx="8110636" cy="2810644"/>
          </a:xfrm>
          <a:prstGeom prst="rect">
            <a:avLst/>
          </a:prstGeom>
        </p:spPr>
      </p:pic>
    </p:spTree>
    <p:extLst>
      <p:ext uri="{BB962C8B-B14F-4D97-AF65-F5344CB8AC3E}">
        <p14:creationId xmlns:p14="http://schemas.microsoft.com/office/powerpoint/2010/main" val="53809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9836" y="0"/>
            <a:ext cx="10945216" cy="1219200"/>
          </a:xfrm>
        </p:spPr>
        <p:txBody>
          <a:bodyPr>
            <a:normAutofit/>
          </a:bodyPr>
          <a:lstStyle/>
          <a:p>
            <a:pPr algn="ctr">
              <a:lnSpc>
                <a:spcPct val="100000"/>
              </a:lnSpc>
            </a:pPr>
            <a:r>
              <a:rPr lang="en-US" sz="3100" b="1" dirty="0">
                <a:solidFill>
                  <a:srgbClr val="0070C0"/>
                </a:solidFill>
                <a:latin typeface="Book Antiqua" panose="02040602050305030304" pitchFamily="18" charset="0"/>
              </a:rPr>
              <a:t>B</a:t>
            </a:r>
            <a:r>
              <a:rPr kumimoji="0" lang="en-US" sz="3100" b="1" i="0" u="none" strike="noStrike" kern="1200" cap="none" spc="0" normalizeH="0" baseline="0" noProof="0" dirty="0">
                <a:ln>
                  <a:noFill/>
                </a:ln>
                <a:solidFill>
                  <a:srgbClr val="0070C0"/>
                </a:solidFill>
                <a:effectLst/>
                <a:uLnTx/>
                <a:uFillTx/>
                <a:latin typeface="Book Antiqua" panose="02040602050305030304" pitchFamily="18" charset="0"/>
                <a:ea typeface="+mj-ea"/>
                <a:cs typeface="+mj-cs"/>
              </a:rPr>
              <a:t>IVARIATE ANALYSIS OF MERGED DATASET</a:t>
            </a:r>
            <a:br>
              <a:rPr kumimoji="0" lang="en-US" sz="22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br>
            <a:r>
              <a:rPr kumimoji="0" lang="en-US" sz="27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t>Analyzing Income vs Credit, Goods Price vs Credit</a:t>
            </a:r>
            <a:endParaRPr lang="en-US" sz="2700" dirty="0"/>
          </a:p>
        </p:txBody>
      </p:sp>
      <p:sp>
        <p:nvSpPr>
          <p:cNvPr id="7" name="Text Placeholder 6"/>
          <p:cNvSpPr>
            <a:spLocks noGrp="1"/>
          </p:cNvSpPr>
          <p:nvPr>
            <p:ph type="body" idx="1"/>
          </p:nvPr>
        </p:nvSpPr>
        <p:spPr>
          <a:xfrm>
            <a:off x="8470676" y="1484784"/>
            <a:ext cx="3646140" cy="5112568"/>
          </a:xfrm>
        </p:spPr>
        <p:txBody>
          <a:bodyPr/>
          <a:lstStyle/>
          <a:p>
            <a:pPr marL="0" marR="0" lvl="0" indent="0" algn="just" defTabSz="914400" rtl="0" eaLnBrk="1" fontAlgn="auto" latinLnBrk="0" hangingPunct="1">
              <a:lnSpc>
                <a:spcPct val="150000"/>
              </a:lnSpc>
              <a:spcBef>
                <a:spcPts val="0"/>
              </a:spcBef>
              <a:spcAft>
                <a:spcPts val="0"/>
              </a:spcAft>
              <a:buClr>
                <a:srgbClr val="303030">
                  <a:lumMod val="90000"/>
                  <a:lumOff val="10000"/>
                </a:srgbClr>
              </a:buClr>
              <a:buSzPct val="80000"/>
              <a:buFont typeface="Arial" pitchFamily="34" charset="0"/>
              <a:buNone/>
              <a:tabLst/>
              <a:defRPr/>
            </a:pPr>
            <a:r>
              <a:rPr kumimoji="0" lang="en-US" sz="2000" b="1" i="0" u="sng" strike="noStrike" kern="1200" cap="none" spc="0" normalizeH="0" baseline="0" noProof="0" dirty="0">
                <a:ln>
                  <a:noFill/>
                </a:ln>
                <a:solidFill>
                  <a:srgbClr val="FF0000"/>
                </a:solidFill>
                <a:effectLst/>
                <a:uLnTx/>
                <a:uFillTx/>
                <a:latin typeface="Cambria"/>
                <a:ea typeface="+mn-ea"/>
                <a:cs typeface="+mn-cs"/>
              </a:rPr>
              <a:t>   Inferences:</a:t>
            </a:r>
          </a:p>
          <a:p>
            <a:pPr marL="285750" marR="0" lvl="0" indent="-285750" algn="just" defTabSz="914400" rtl="0" eaLnBrk="1" fontAlgn="auto" latinLnBrk="0" hangingPunct="1">
              <a:lnSpc>
                <a:spcPct val="10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AMT_GOODS_PRICE: When the credit amount goes beyond 3M, there is an increase in defaulters.</a:t>
            </a:r>
          </a:p>
          <a:p>
            <a:pPr marL="285750" marR="0" lvl="0" indent="-285750" algn="just" defTabSz="914400" rtl="0" eaLnBrk="1" fontAlgn="auto" latinLnBrk="0" hangingPunct="1">
              <a:lnSpc>
                <a:spcPct val="10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AMT_CREDIT: People who get loan for 300-600k tend to default more than others and hence having higher interest specifically for this credit range would be ideal.</a:t>
            </a:r>
          </a:p>
          <a:p>
            <a:pPr marL="285750" marR="0" lvl="0" indent="-285750" algn="just" defTabSz="914400" rtl="0" eaLnBrk="1" fontAlgn="auto" latinLnBrk="0" hangingPunct="1">
              <a:lnSpc>
                <a:spcPct val="10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AMT_INCOME: Since 90% of the applications have Income total less than 300,000 and they have high probability of defaulting, they could be offered loan with higher interest compared to other income category.</a:t>
            </a:r>
          </a:p>
        </p:txBody>
      </p:sp>
      <p:pic>
        <p:nvPicPr>
          <p:cNvPr id="9" name="Picture 8">
            <a:extLst>
              <a:ext uri="{FF2B5EF4-FFF2-40B4-BE49-F238E27FC236}">
                <a16:creationId xmlns:a16="http://schemas.microsoft.com/office/drawing/2014/main" id="{1B32D14C-7A25-C169-C5D3-A51D969FB436}"/>
              </a:ext>
            </a:extLst>
          </p:cNvPr>
          <p:cNvPicPr>
            <a:picLocks noChangeAspect="1"/>
          </p:cNvPicPr>
          <p:nvPr/>
        </p:nvPicPr>
        <p:blipFill>
          <a:blip r:embed="rId2"/>
          <a:stretch>
            <a:fillRect/>
          </a:stretch>
        </p:blipFill>
        <p:spPr>
          <a:xfrm>
            <a:off x="12334" y="1291503"/>
            <a:ext cx="8530350" cy="5566497"/>
          </a:xfrm>
          <a:prstGeom prst="rect">
            <a:avLst/>
          </a:prstGeom>
        </p:spPr>
      </p:pic>
    </p:spTree>
    <p:extLst>
      <p:ext uri="{BB962C8B-B14F-4D97-AF65-F5344CB8AC3E}">
        <p14:creationId xmlns:p14="http://schemas.microsoft.com/office/powerpoint/2010/main" val="693831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9836" y="0"/>
            <a:ext cx="10945216" cy="1219200"/>
          </a:xfrm>
        </p:spPr>
        <p:txBody>
          <a:bodyPr>
            <a:normAutofit fontScale="90000"/>
          </a:bodyPr>
          <a:lstStyle/>
          <a:p>
            <a:pPr algn="ctr">
              <a:lnSpc>
                <a:spcPct val="100000"/>
              </a:lnSpc>
            </a:pPr>
            <a:r>
              <a:rPr lang="en-US" sz="3100" b="1" dirty="0">
                <a:solidFill>
                  <a:srgbClr val="0070C0"/>
                </a:solidFill>
                <a:latin typeface="Book Antiqua" panose="02040602050305030304" pitchFamily="18" charset="0"/>
              </a:rPr>
              <a:t>B</a:t>
            </a:r>
            <a:r>
              <a:rPr kumimoji="0" lang="en-US" sz="3100" b="1" i="0" u="none" strike="noStrike" kern="1200" cap="none" spc="0" normalizeH="0" baseline="0" noProof="0" dirty="0">
                <a:ln>
                  <a:noFill/>
                </a:ln>
                <a:solidFill>
                  <a:srgbClr val="0070C0"/>
                </a:solidFill>
                <a:effectLst/>
                <a:uLnTx/>
                <a:uFillTx/>
                <a:latin typeface="Book Antiqua" panose="02040602050305030304" pitchFamily="18" charset="0"/>
                <a:ea typeface="+mj-ea"/>
                <a:cs typeface="+mj-cs"/>
              </a:rPr>
              <a:t>IVARIATE ANALYSIS OF MERGED DATASET</a:t>
            </a:r>
            <a:br>
              <a:rPr kumimoji="0" lang="en-US" sz="22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br>
            <a:r>
              <a:rPr kumimoji="0" lang="en-US" sz="27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t>Analyzing Education, Contract ,Income, Family Type with Contract Status</a:t>
            </a:r>
            <a:endParaRPr lang="en-US" sz="2700" dirty="0"/>
          </a:p>
        </p:txBody>
      </p:sp>
      <p:sp>
        <p:nvSpPr>
          <p:cNvPr id="7" name="Text Placeholder 6"/>
          <p:cNvSpPr>
            <a:spLocks noGrp="1"/>
          </p:cNvSpPr>
          <p:nvPr>
            <p:ph type="body" idx="1"/>
          </p:nvPr>
        </p:nvSpPr>
        <p:spPr>
          <a:xfrm>
            <a:off x="9286028" y="1340768"/>
            <a:ext cx="2798578" cy="5112568"/>
          </a:xfrm>
        </p:spPr>
        <p:txBody>
          <a:bodyPr/>
          <a:lstStyle/>
          <a:p>
            <a:pPr marL="0" marR="0" lvl="0" indent="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itchFamily="34" charset="0"/>
              <a:buNone/>
              <a:tabLst/>
              <a:defRPr/>
            </a:pPr>
            <a:r>
              <a:rPr kumimoji="0" lang="en-US" sz="2000" b="1" i="0" u="sng" strike="noStrike" kern="1200" cap="none" spc="0" normalizeH="0" baseline="0" noProof="0" dirty="0">
                <a:ln>
                  <a:noFill/>
                </a:ln>
                <a:solidFill>
                  <a:srgbClr val="FF0000"/>
                </a:solidFill>
                <a:effectLst/>
                <a:uLnTx/>
                <a:uFillTx/>
                <a:latin typeface="Cambria"/>
                <a:ea typeface="+mn-ea"/>
                <a:cs typeface="+mn-cs"/>
              </a:rPr>
              <a:t>Inferences:</a:t>
            </a:r>
          </a:p>
          <a:p>
            <a:pPr marL="285750" marR="0" lvl="0" indent="-285750" algn="l" defTabSz="914400" rtl="0" eaLnBrk="1" fontAlgn="auto" latinLnBrk="0" hangingPunct="1">
              <a:lnSpc>
                <a:spcPct val="10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Cash loans has highest count of Approved loans</a:t>
            </a:r>
          </a:p>
          <a:p>
            <a:pPr marL="285750" marR="0" lvl="0" indent="-285750" algn="l" defTabSz="914400" rtl="0" eaLnBrk="1" fontAlgn="auto" latinLnBrk="0" hangingPunct="1">
              <a:lnSpc>
                <a:spcPct val="100000"/>
              </a:lnSpc>
              <a:spcBef>
                <a:spcPts val="0"/>
              </a:spcBef>
              <a:spcAft>
                <a:spcPts val="0"/>
              </a:spcAft>
              <a:buClr>
                <a:srgbClr val="303030">
                  <a:lumMod val="90000"/>
                  <a:lumOff val="10000"/>
                </a:srgbClr>
              </a:buClr>
              <a:buSzPct val="80000"/>
              <a:buFont typeface="Arial" panose="020B0604020202020204" pitchFamily="34" charset="0"/>
              <a:buChar char="•"/>
              <a:tabLst/>
              <a:defRPr/>
            </a:pPr>
            <a:endParaRPr lang="en-US" sz="1800" b="1" dirty="0">
              <a:solidFill>
                <a:srgbClr val="303030"/>
              </a:solidFill>
              <a:latin typeface="Cambria"/>
            </a:endParaRPr>
          </a:p>
          <a:p>
            <a:pPr marL="285750" marR="0" lvl="0" indent="-285750" algn="l" defTabSz="914400" rtl="0" eaLnBrk="1" fontAlgn="auto" latinLnBrk="0" hangingPunct="1">
              <a:lnSpc>
                <a:spcPct val="10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Working applicant have Highest no. of approvals.</a:t>
            </a:r>
          </a:p>
          <a:p>
            <a:pPr marL="285750" marR="0" lvl="0" indent="-285750" algn="l" defTabSz="914400" rtl="0" eaLnBrk="1" fontAlgn="auto" latinLnBrk="0" hangingPunct="1">
              <a:lnSpc>
                <a:spcPct val="100000"/>
              </a:lnSpc>
              <a:spcBef>
                <a:spcPts val="0"/>
              </a:spcBef>
              <a:spcAft>
                <a:spcPts val="0"/>
              </a:spcAft>
              <a:buClr>
                <a:srgbClr val="303030">
                  <a:lumMod val="90000"/>
                  <a:lumOff val="10000"/>
                </a:srgbClr>
              </a:buClr>
              <a:buSzPct val="80000"/>
              <a:buFont typeface="Arial" panose="020B0604020202020204" pitchFamily="34" charset="0"/>
              <a:buChar char="•"/>
              <a:tabLst/>
              <a:defRPr/>
            </a:pPr>
            <a:endParaRPr lang="en-US" sz="1800" b="1" dirty="0">
              <a:solidFill>
                <a:srgbClr val="303030"/>
              </a:solidFill>
              <a:latin typeface="Cambria"/>
            </a:endParaRPr>
          </a:p>
          <a:p>
            <a:pPr marL="285750" marR="0" lvl="0" indent="-285750" algn="l" defTabSz="914400" rtl="0" eaLnBrk="1" fontAlgn="auto" latinLnBrk="0" hangingPunct="1">
              <a:lnSpc>
                <a:spcPct val="10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Secondary/Secondary-special-educated applicant have Highest no. of approvals. </a:t>
            </a:r>
          </a:p>
          <a:p>
            <a:pPr marL="285750" marR="0" lvl="0" indent="-285750" algn="l" defTabSz="914400" rtl="0" eaLnBrk="1" fontAlgn="auto" latinLnBrk="0" hangingPunct="1">
              <a:lnSpc>
                <a:spcPct val="100000"/>
              </a:lnSpc>
              <a:spcBef>
                <a:spcPts val="0"/>
              </a:spcBef>
              <a:spcAft>
                <a:spcPts val="0"/>
              </a:spcAft>
              <a:buClr>
                <a:srgbClr val="303030">
                  <a:lumMod val="90000"/>
                  <a:lumOff val="10000"/>
                </a:srgbClr>
              </a:buClr>
              <a:buSzPct val="80000"/>
              <a:buFont typeface="Arial" panose="020B0604020202020204" pitchFamily="34" charset="0"/>
              <a:buChar char="•"/>
              <a:tabLst/>
              <a:defRPr/>
            </a:pPr>
            <a:endParaRPr lang="en-US" sz="1800" b="1" dirty="0">
              <a:solidFill>
                <a:srgbClr val="303030"/>
              </a:solidFill>
              <a:latin typeface="Cambria"/>
            </a:endParaRPr>
          </a:p>
          <a:p>
            <a:pPr marL="285750" marR="0" lvl="0" indent="-285750" algn="l" defTabSz="914400" rtl="0" eaLnBrk="1" fontAlgn="auto" latinLnBrk="0" hangingPunct="1">
              <a:lnSpc>
                <a:spcPct val="10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Married applicant got Highest number of approvals.</a:t>
            </a:r>
          </a:p>
        </p:txBody>
      </p:sp>
      <p:pic>
        <p:nvPicPr>
          <p:cNvPr id="3" name="Picture 2">
            <a:extLst>
              <a:ext uri="{FF2B5EF4-FFF2-40B4-BE49-F238E27FC236}">
                <a16:creationId xmlns:a16="http://schemas.microsoft.com/office/drawing/2014/main" id="{7B0F8809-6DDE-502F-E52C-F77E36CDCB50}"/>
              </a:ext>
            </a:extLst>
          </p:cNvPr>
          <p:cNvPicPr>
            <a:picLocks noChangeAspect="1"/>
          </p:cNvPicPr>
          <p:nvPr/>
        </p:nvPicPr>
        <p:blipFill>
          <a:blip r:embed="rId2"/>
          <a:stretch>
            <a:fillRect/>
          </a:stretch>
        </p:blipFill>
        <p:spPr>
          <a:xfrm>
            <a:off x="-13551" y="1418562"/>
            <a:ext cx="4726260" cy="2661441"/>
          </a:xfrm>
          <a:prstGeom prst="rect">
            <a:avLst/>
          </a:prstGeom>
        </p:spPr>
      </p:pic>
      <p:pic>
        <p:nvPicPr>
          <p:cNvPr id="5" name="Picture 4">
            <a:extLst>
              <a:ext uri="{FF2B5EF4-FFF2-40B4-BE49-F238E27FC236}">
                <a16:creationId xmlns:a16="http://schemas.microsoft.com/office/drawing/2014/main" id="{148FDA90-711D-1936-D118-1E52D8C83F53}"/>
              </a:ext>
            </a:extLst>
          </p:cNvPr>
          <p:cNvPicPr>
            <a:picLocks noChangeAspect="1"/>
          </p:cNvPicPr>
          <p:nvPr/>
        </p:nvPicPr>
        <p:blipFill>
          <a:blip r:embed="rId3"/>
          <a:stretch>
            <a:fillRect/>
          </a:stretch>
        </p:blipFill>
        <p:spPr>
          <a:xfrm>
            <a:off x="0" y="4080003"/>
            <a:ext cx="4820156" cy="2777997"/>
          </a:xfrm>
          <a:prstGeom prst="rect">
            <a:avLst/>
          </a:prstGeom>
        </p:spPr>
      </p:pic>
      <p:pic>
        <p:nvPicPr>
          <p:cNvPr id="6" name="Picture 5">
            <a:extLst>
              <a:ext uri="{FF2B5EF4-FFF2-40B4-BE49-F238E27FC236}">
                <a16:creationId xmlns:a16="http://schemas.microsoft.com/office/drawing/2014/main" id="{02CAC6F8-E303-D63A-13E9-13CD4C60228C}"/>
              </a:ext>
            </a:extLst>
          </p:cNvPr>
          <p:cNvPicPr>
            <a:picLocks noChangeAspect="1"/>
          </p:cNvPicPr>
          <p:nvPr/>
        </p:nvPicPr>
        <p:blipFill>
          <a:blip r:embed="rId4"/>
          <a:stretch>
            <a:fillRect/>
          </a:stretch>
        </p:blipFill>
        <p:spPr>
          <a:xfrm>
            <a:off x="4711426" y="1418562"/>
            <a:ext cx="4509986" cy="2748433"/>
          </a:xfrm>
          <a:prstGeom prst="rect">
            <a:avLst/>
          </a:prstGeom>
        </p:spPr>
      </p:pic>
      <p:pic>
        <p:nvPicPr>
          <p:cNvPr id="8" name="Picture 7">
            <a:extLst>
              <a:ext uri="{FF2B5EF4-FFF2-40B4-BE49-F238E27FC236}">
                <a16:creationId xmlns:a16="http://schemas.microsoft.com/office/drawing/2014/main" id="{0A635075-5F7C-502D-D2AD-0EFBABB252AA}"/>
              </a:ext>
            </a:extLst>
          </p:cNvPr>
          <p:cNvPicPr>
            <a:picLocks noChangeAspect="1"/>
          </p:cNvPicPr>
          <p:nvPr/>
        </p:nvPicPr>
        <p:blipFill>
          <a:blip r:embed="rId5"/>
          <a:stretch>
            <a:fillRect/>
          </a:stretch>
        </p:blipFill>
        <p:spPr>
          <a:xfrm>
            <a:off x="4884415" y="4077415"/>
            <a:ext cx="4336997" cy="2777997"/>
          </a:xfrm>
          <a:prstGeom prst="rect">
            <a:avLst/>
          </a:prstGeom>
        </p:spPr>
      </p:pic>
    </p:spTree>
    <p:extLst>
      <p:ext uri="{BB962C8B-B14F-4D97-AF65-F5344CB8AC3E}">
        <p14:creationId xmlns:p14="http://schemas.microsoft.com/office/powerpoint/2010/main" val="680605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404664"/>
            <a:ext cx="9829799" cy="1219200"/>
          </a:xfrm>
        </p:spPr>
        <p:txBody>
          <a:bodyPr anchor="ctr"/>
          <a:lstStyle/>
          <a:p>
            <a:pPr algn="ctr"/>
            <a:r>
              <a:rPr lang="en-US" b="1" dirty="0">
                <a:solidFill>
                  <a:srgbClr val="C00000"/>
                </a:solidFill>
                <a:latin typeface="Bookman Old Style" panose="02050604050505020204" pitchFamily="18" charset="0"/>
              </a:rPr>
              <a:t>BUSINESS OBJECTIVES</a:t>
            </a:r>
          </a:p>
        </p:txBody>
      </p:sp>
      <p:sp>
        <p:nvSpPr>
          <p:cNvPr id="14" name="Content Placeholder 13"/>
          <p:cNvSpPr>
            <a:spLocks noGrp="1"/>
          </p:cNvSpPr>
          <p:nvPr>
            <p:ph idx="1"/>
          </p:nvPr>
        </p:nvSpPr>
        <p:spPr>
          <a:xfrm>
            <a:off x="1522413" y="1981200"/>
            <a:ext cx="9829799" cy="4616152"/>
          </a:xfrm>
        </p:spPr>
        <p:txBody>
          <a:bodyPr>
            <a:normAutofit fontScale="92500" lnSpcReduction="10000"/>
          </a:bodyPr>
          <a:lstStyle/>
          <a:p>
            <a:pPr algn="just"/>
            <a:r>
              <a:rPr lang="en-US" dirty="0">
                <a:cs typeface="Times New Roman" panose="02020603050405020304" pitchFamily="18" charset="0"/>
              </a:rPr>
              <a:t>This </a:t>
            </a:r>
            <a:r>
              <a:rPr lang="en-US" b="1" dirty="0">
                <a:cs typeface="Times New Roman" panose="02020603050405020304" pitchFamily="18" charset="0"/>
              </a:rPr>
              <a:t>Credit EDA Loan Case Study </a:t>
            </a:r>
            <a:r>
              <a:rPr lang="en-US" dirty="0">
                <a:cs typeface="Times New Roman" panose="02020603050405020304" pitchFamily="18" charset="0"/>
              </a:rPr>
              <a:t>aims of applying EDA in a real business scenario. Our Analysis will assist the Financial Organization in making a </a:t>
            </a:r>
            <a:r>
              <a:rPr lang="en-US" b="1" dirty="0">
                <a:cs typeface="Times New Roman" panose="02020603050405020304" pitchFamily="18" charset="0"/>
              </a:rPr>
              <a:t>LOAN APPROVAL DECISION </a:t>
            </a:r>
            <a:r>
              <a:rPr lang="en-US" dirty="0">
                <a:cs typeface="Times New Roman" panose="02020603050405020304" pitchFamily="18" charset="0"/>
              </a:rPr>
              <a:t>for the applicant. This might help the Bank/ Financial company control its losses and avert financial losses.</a:t>
            </a:r>
          </a:p>
          <a:p>
            <a:pPr algn="just"/>
            <a:r>
              <a:rPr lang="en-US" dirty="0">
                <a:cs typeface="Times New Roman" panose="02020603050405020304" pitchFamily="18" charset="0"/>
              </a:rPr>
              <a:t>By Applying </a:t>
            </a:r>
            <a:r>
              <a:rPr lang="en-US" b="1" dirty="0">
                <a:cs typeface="Times New Roman" panose="02020603050405020304" pitchFamily="18" charset="0"/>
              </a:rPr>
              <a:t>Credit Risk Analytics Techniques </a:t>
            </a:r>
            <a:r>
              <a:rPr lang="en-US" dirty="0">
                <a:cs typeface="Times New Roman" panose="02020603050405020304" pitchFamily="18" charset="0"/>
              </a:rPr>
              <a:t>in banking and financial services to minimize the risk of losing money while lending to customers.</a:t>
            </a:r>
          </a:p>
          <a:p>
            <a:pPr algn="just"/>
            <a:r>
              <a:rPr lang="en-US" dirty="0">
                <a:cs typeface="Times New Roman" panose="02020603050405020304" pitchFamily="18" charset="0"/>
              </a:rPr>
              <a:t>In this case study, we will use </a:t>
            </a:r>
            <a:r>
              <a:rPr lang="en-US" b="1" dirty="0">
                <a:cs typeface="Times New Roman" panose="02020603050405020304" pitchFamily="18" charset="0"/>
              </a:rPr>
              <a:t>EDA</a:t>
            </a:r>
            <a:r>
              <a:rPr lang="en-US" dirty="0">
                <a:cs typeface="Times New Roman" panose="02020603050405020304" pitchFamily="18" charset="0"/>
              </a:rPr>
              <a:t> to understand how Consumer Attributes and Loan Attributes influence the tendency of default.</a:t>
            </a:r>
          </a:p>
          <a:p>
            <a:pPr algn="just"/>
            <a:r>
              <a:rPr lang="en-US" dirty="0">
                <a:cs typeface="Times New Roman" panose="02020603050405020304" pitchFamily="18" charset="0"/>
              </a:rPr>
              <a:t>This case study aims to identify Patterns/ </a:t>
            </a:r>
            <a:r>
              <a:rPr lang="en-US" b="1" dirty="0">
                <a:cs typeface="Times New Roman" panose="02020603050405020304" pitchFamily="18" charset="0"/>
              </a:rPr>
              <a:t>Strong Driving Factors </a:t>
            </a:r>
            <a:r>
              <a:rPr lang="en-US" dirty="0">
                <a:cs typeface="Times New Roman" panose="02020603050405020304" pitchFamily="18" charset="0"/>
              </a:rPr>
              <a:t>behind loan default which indicate if a client has difficulty paying their installments which may be used for taking actions such as denying the loan, reducing the amount of loan, lending (to risky applicants) at a higher interest rate, etc. This will ensure that the consumers capable of repaying the loan are not rejected. </a:t>
            </a:r>
            <a:r>
              <a:rPr lang="en-US" b="1" i="1" dirty="0">
                <a:cs typeface="Times New Roman" panose="02020603050405020304" pitchFamily="18" charset="0"/>
              </a:rPr>
              <a:t>Identification of such applicants using EDA is the aim of this case study.</a:t>
            </a:r>
          </a:p>
        </p:txBody>
      </p:sp>
    </p:spTree>
    <p:extLst>
      <p:ext uri="{BB962C8B-B14F-4D97-AF65-F5344CB8AC3E}">
        <p14:creationId xmlns:p14="http://schemas.microsoft.com/office/powerpoint/2010/main" val="271760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0513" y="0"/>
            <a:ext cx="11089232" cy="1119808"/>
          </a:xfrm>
        </p:spPr>
        <p:txBody>
          <a:bodyPr>
            <a:normAutofit fontScale="90000"/>
          </a:bodyPr>
          <a:lstStyle/>
          <a:p>
            <a:pPr algn="ctr">
              <a:lnSpc>
                <a:spcPct val="100000"/>
              </a:lnSpc>
            </a:pPr>
            <a:r>
              <a:rPr lang="en-US" sz="3100" b="1" dirty="0">
                <a:solidFill>
                  <a:srgbClr val="0070C0"/>
                </a:solidFill>
                <a:latin typeface="Book Antiqua" panose="02040602050305030304" pitchFamily="18" charset="0"/>
              </a:rPr>
              <a:t>B</a:t>
            </a:r>
            <a:r>
              <a:rPr kumimoji="0" lang="en-US" sz="3100" b="1" i="0" u="none" strike="noStrike" kern="1200" cap="none" spc="0" normalizeH="0" baseline="0" noProof="0" dirty="0">
                <a:ln>
                  <a:noFill/>
                </a:ln>
                <a:solidFill>
                  <a:srgbClr val="0070C0"/>
                </a:solidFill>
                <a:effectLst/>
                <a:uLnTx/>
                <a:uFillTx/>
                <a:latin typeface="Book Antiqua" panose="02040602050305030304" pitchFamily="18" charset="0"/>
                <a:ea typeface="+mj-ea"/>
                <a:cs typeface="+mj-cs"/>
              </a:rPr>
              <a:t>IVARIATE ANALYSIS OF MERGED DATASET</a:t>
            </a:r>
            <a:br>
              <a:rPr kumimoji="0" lang="en-US" sz="22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br>
            <a:r>
              <a:rPr kumimoji="0" lang="en-US" sz="2700" b="1" i="0" u="none" strike="noStrike" kern="1200" cap="none" spc="0" normalizeH="0" baseline="0" noProof="0" dirty="0">
                <a:ln>
                  <a:noFill/>
                </a:ln>
                <a:solidFill>
                  <a:srgbClr val="C00000"/>
                </a:solidFill>
                <a:effectLst/>
                <a:uLnTx/>
                <a:uFillTx/>
                <a:latin typeface="Book Antiqua" panose="02040602050305030304" pitchFamily="18" charset="0"/>
                <a:ea typeface="+mj-ea"/>
                <a:cs typeface="+mj-cs"/>
              </a:rPr>
              <a:t>Analyzing Housing Type, Previous Contract, Client Type with Contract Status</a:t>
            </a:r>
            <a:endParaRPr lang="en-US" sz="2700" dirty="0"/>
          </a:p>
        </p:txBody>
      </p:sp>
      <p:sp>
        <p:nvSpPr>
          <p:cNvPr id="7" name="Text Placeholder 6"/>
          <p:cNvSpPr>
            <a:spLocks noGrp="1"/>
          </p:cNvSpPr>
          <p:nvPr>
            <p:ph type="body" idx="1"/>
          </p:nvPr>
        </p:nvSpPr>
        <p:spPr>
          <a:xfrm>
            <a:off x="9372080" y="2109651"/>
            <a:ext cx="2798578" cy="4320481"/>
          </a:xfrm>
        </p:spPr>
        <p:txBody>
          <a:bodyPr/>
          <a:lstStyle/>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House/apartment owner have Highest number of approvals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endParaRPr lang="en-US" sz="1800" b="1" dirty="0">
              <a:solidFill>
                <a:srgbClr val="303030"/>
              </a:solidFill>
              <a:latin typeface="Cambria"/>
            </a:endParaRP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Consumer Loans have Highest number of approvals.</a:t>
            </a: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endParaRPr lang="en-US" sz="1800" b="1" dirty="0">
              <a:solidFill>
                <a:srgbClr val="303030"/>
              </a:solidFill>
              <a:latin typeface="Cambria"/>
            </a:endParaRPr>
          </a:p>
          <a:p>
            <a:pPr marL="285750" marR="0" lvl="0" indent="-28575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anose="020B0604020202020204" pitchFamily="34" charset="0"/>
              <a:buChar char="•"/>
              <a:tabLst/>
              <a:defRPr/>
            </a:pPr>
            <a:r>
              <a:rPr lang="en-US" sz="1800" b="1" dirty="0">
                <a:solidFill>
                  <a:srgbClr val="303030"/>
                </a:solidFill>
                <a:latin typeface="Cambria"/>
              </a:rPr>
              <a:t>Most no. of times Repeated Applications got approved.</a:t>
            </a:r>
          </a:p>
        </p:txBody>
      </p:sp>
      <p:pic>
        <p:nvPicPr>
          <p:cNvPr id="4" name="Picture 3">
            <a:extLst>
              <a:ext uri="{FF2B5EF4-FFF2-40B4-BE49-F238E27FC236}">
                <a16:creationId xmlns:a16="http://schemas.microsoft.com/office/drawing/2014/main" id="{322217E4-C535-609E-B770-7CA7C6DA9BA0}"/>
              </a:ext>
            </a:extLst>
          </p:cNvPr>
          <p:cNvPicPr>
            <a:picLocks noChangeAspect="1"/>
          </p:cNvPicPr>
          <p:nvPr/>
        </p:nvPicPr>
        <p:blipFill>
          <a:blip r:embed="rId2"/>
          <a:stretch>
            <a:fillRect/>
          </a:stretch>
        </p:blipFill>
        <p:spPr>
          <a:xfrm>
            <a:off x="0" y="1219200"/>
            <a:ext cx="4583921" cy="2641848"/>
          </a:xfrm>
          <a:prstGeom prst="rect">
            <a:avLst/>
          </a:prstGeom>
        </p:spPr>
      </p:pic>
      <p:pic>
        <p:nvPicPr>
          <p:cNvPr id="9" name="Picture 8">
            <a:extLst>
              <a:ext uri="{FF2B5EF4-FFF2-40B4-BE49-F238E27FC236}">
                <a16:creationId xmlns:a16="http://schemas.microsoft.com/office/drawing/2014/main" id="{233D50BD-9006-B707-4E3A-6EB40DAF1C71}"/>
              </a:ext>
            </a:extLst>
          </p:cNvPr>
          <p:cNvPicPr>
            <a:picLocks noChangeAspect="1"/>
          </p:cNvPicPr>
          <p:nvPr/>
        </p:nvPicPr>
        <p:blipFill>
          <a:blip r:embed="rId3"/>
          <a:stretch>
            <a:fillRect/>
          </a:stretch>
        </p:blipFill>
        <p:spPr>
          <a:xfrm>
            <a:off x="0" y="3861049"/>
            <a:ext cx="4870276" cy="2996952"/>
          </a:xfrm>
          <a:prstGeom prst="rect">
            <a:avLst/>
          </a:prstGeom>
        </p:spPr>
      </p:pic>
      <p:pic>
        <p:nvPicPr>
          <p:cNvPr id="10" name="Picture 9">
            <a:extLst>
              <a:ext uri="{FF2B5EF4-FFF2-40B4-BE49-F238E27FC236}">
                <a16:creationId xmlns:a16="http://schemas.microsoft.com/office/drawing/2014/main" id="{8D69DB64-BB87-CFC4-D1E9-A8CB0CD219A8}"/>
              </a:ext>
            </a:extLst>
          </p:cNvPr>
          <p:cNvPicPr>
            <a:picLocks noChangeAspect="1"/>
          </p:cNvPicPr>
          <p:nvPr/>
        </p:nvPicPr>
        <p:blipFill>
          <a:blip r:embed="rId4"/>
          <a:stretch>
            <a:fillRect/>
          </a:stretch>
        </p:blipFill>
        <p:spPr>
          <a:xfrm>
            <a:off x="4798268" y="2132855"/>
            <a:ext cx="4392488" cy="2852527"/>
          </a:xfrm>
          <a:prstGeom prst="rect">
            <a:avLst/>
          </a:prstGeom>
        </p:spPr>
      </p:pic>
      <p:sp>
        <p:nvSpPr>
          <p:cNvPr id="11" name="TextBox 10">
            <a:extLst>
              <a:ext uri="{FF2B5EF4-FFF2-40B4-BE49-F238E27FC236}">
                <a16:creationId xmlns:a16="http://schemas.microsoft.com/office/drawing/2014/main" id="{C1FDB635-E896-77C6-5EA4-BAEF6F60BDB2}"/>
              </a:ext>
            </a:extLst>
          </p:cNvPr>
          <p:cNvSpPr txBox="1"/>
          <p:nvPr/>
        </p:nvSpPr>
        <p:spPr>
          <a:xfrm>
            <a:off x="9910836" y="1235587"/>
            <a:ext cx="2664296" cy="496931"/>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
                <a:srgbClr val="303030">
                  <a:lumMod val="90000"/>
                  <a:lumOff val="10000"/>
                </a:srgbClr>
              </a:buClr>
              <a:buSzPct val="80000"/>
              <a:buFont typeface="Arial" pitchFamily="34" charset="0"/>
              <a:buNone/>
              <a:tabLst/>
              <a:defRPr/>
            </a:pPr>
            <a:r>
              <a:rPr kumimoji="0" lang="en-US" sz="2000" b="1" i="0" u="sng" strike="noStrike" kern="1200" cap="none" spc="0" normalizeH="0" baseline="0" noProof="0" dirty="0">
                <a:ln>
                  <a:noFill/>
                </a:ln>
                <a:solidFill>
                  <a:srgbClr val="FF0000"/>
                </a:solidFill>
                <a:effectLst/>
                <a:uLnTx/>
                <a:uFillTx/>
                <a:latin typeface="Cambria"/>
                <a:ea typeface="+mn-ea"/>
                <a:cs typeface="+mn-cs"/>
              </a:rPr>
              <a:t>Inferences:</a:t>
            </a:r>
          </a:p>
        </p:txBody>
      </p:sp>
    </p:spTree>
    <p:extLst>
      <p:ext uri="{BB962C8B-B14F-4D97-AF65-F5344CB8AC3E}">
        <p14:creationId xmlns:p14="http://schemas.microsoft.com/office/powerpoint/2010/main" val="1481856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02729-B6A0-C48D-929F-D288CCBE383F}"/>
              </a:ext>
            </a:extLst>
          </p:cNvPr>
          <p:cNvSpPr>
            <a:spLocks noGrp="1"/>
          </p:cNvSpPr>
          <p:nvPr>
            <p:ph type="title"/>
          </p:nvPr>
        </p:nvSpPr>
        <p:spPr>
          <a:xfrm>
            <a:off x="1522413" y="0"/>
            <a:ext cx="9829799" cy="599728"/>
          </a:xfrm>
        </p:spPr>
        <p:txBody>
          <a:bodyPr anchor="t">
            <a:normAutofit fontScale="90000"/>
          </a:bodyPr>
          <a:lstStyle/>
          <a:p>
            <a:pPr algn="ctr"/>
            <a:r>
              <a:rPr kumimoji="0" lang="en-US" sz="4400" b="1" i="0" u="none" strike="noStrike" kern="1200" cap="none" spc="100" normalizeH="0" baseline="0" noProof="0" dirty="0">
                <a:ln>
                  <a:noFill/>
                </a:ln>
                <a:solidFill>
                  <a:srgbClr val="C00000"/>
                </a:solidFill>
                <a:effectLst/>
                <a:uLnTx/>
                <a:uFillTx/>
                <a:latin typeface="Bookman Old Style" panose="02050604050505020204" pitchFamily="18" charset="0"/>
                <a:ea typeface="+mj-ea"/>
                <a:cs typeface="+mj-cs"/>
              </a:rPr>
              <a:t>NON - DEFAULTER CORRELATION</a:t>
            </a:r>
            <a:endParaRPr lang="en-IN" dirty="0"/>
          </a:p>
        </p:txBody>
      </p:sp>
      <p:pic>
        <p:nvPicPr>
          <p:cNvPr id="4" name="Picture 3">
            <a:extLst>
              <a:ext uri="{FF2B5EF4-FFF2-40B4-BE49-F238E27FC236}">
                <a16:creationId xmlns:a16="http://schemas.microsoft.com/office/drawing/2014/main" id="{FBE6A690-AED5-2772-C3A9-4289305CED03}"/>
              </a:ext>
            </a:extLst>
          </p:cNvPr>
          <p:cNvPicPr>
            <a:picLocks noChangeAspect="1"/>
          </p:cNvPicPr>
          <p:nvPr/>
        </p:nvPicPr>
        <p:blipFill>
          <a:blip r:embed="rId2"/>
          <a:stretch>
            <a:fillRect/>
          </a:stretch>
        </p:blipFill>
        <p:spPr>
          <a:xfrm>
            <a:off x="1341884" y="692696"/>
            <a:ext cx="10369152" cy="6165304"/>
          </a:xfrm>
          <a:prstGeom prst="rect">
            <a:avLst/>
          </a:prstGeom>
        </p:spPr>
      </p:pic>
    </p:spTree>
    <p:extLst>
      <p:ext uri="{BB962C8B-B14F-4D97-AF65-F5344CB8AC3E}">
        <p14:creationId xmlns:p14="http://schemas.microsoft.com/office/powerpoint/2010/main" val="2493068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02729-B6A0-C48D-929F-D288CCBE383F}"/>
              </a:ext>
            </a:extLst>
          </p:cNvPr>
          <p:cNvSpPr>
            <a:spLocks noGrp="1"/>
          </p:cNvSpPr>
          <p:nvPr>
            <p:ph type="title"/>
          </p:nvPr>
        </p:nvSpPr>
        <p:spPr>
          <a:xfrm>
            <a:off x="1341884" y="30592"/>
            <a:ext cx="11017224" cy="648072"/>
          </a:xfrm>
        </p:spPr>
        <p:txBody>
          <a:bodyPr anchor="t">
            <a:normAutofit/>
          </a:bodyPr>
          <a:lstStyle/>
          <a:p>
            <a:pPr algn="ctr"/>
            <a:r>
              <a:rPr kumimoji="0" lang="en-US" b="1" i="0" u="none" strike="noStrike" kern="1200" cap="none" spc="100" normalizeH="0" baseline="0" noProof="0" dirty="0">
                <a:ln>
                  <a:noFill/>
                </a:ln>
                <a:solidFill>
                  <a:srgbClr val="C00000"/>
                </a:solidFill>
                <a:effectLst/>
                <a:uLnTx/>
                <a:uFillTx/>
                <a:latin typeface="Bookman Old Style" panose="02050604050505020204" pitchFamily="18" charset="0"/>
                <a:ea typeface="+mj-ea"/>
                <a:cs typeface="+mj-cs"/>
              </a:rPr>
              <a:t>TOP NON - DEFAULTER CORRELATIONS</a:t>
            </a:r>
            <a:endParaRPr lang="en-IN" dirty="0"/>
          </a:p>
        </p:txBody>
      </p:sp>
      <p:sp>
        <p:nvSpPr>
          <p:cNvPr id="3" name="Content Placeholder 2">
            <a:extLst>
              <a:ext uri="{FF2B5EF4-FFF2-40B4-BE49-F238E27FC236}">
                <a16:creationId xmlns:a16="http://schemas.microsoft.com/office/drawing/2014/main" id="{A8A5B01E-3D78-FC5D-7B34-D90CE7D86284}"/>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28BD60E3-A152-BD6F-6A24-751E5CE50C81}"/>
              </a:ext>
            </a:extLst>
          </p:cNvPr>
          <p:cNvPicPr>
            <a:picLocks noChangeAspect="1"/>
          </p:cNvPicPr>
          <p:nvPr/>
        </p:nvPicPr>
        <p:blipFill>
          <a:blip r:embed="rId2"/>
          <a:stretch>
            <a:fillRect/>
          </a:stretch>
        </p:blipFill>
        <p:spPr>
          <a:xfrm>
            <a:off x="1522413" y="931705"/>
            <a:ext cx="10153128" cy="5926295"/>
          </a:xfrm>
          <a:prstGeom prst="rect">
            <a:avLst/>
          </a:prstGeom>
        </p:spPr>
      </p:pic>
    </p:spTree>
    <p:extLst>
      <p:ext uri="{BB962C8B-B14F-4D97-AF65-F5344CB8AC3E}">
        <p14:creationId xmlns:p14="http://schemas.microsoft.com/office/powerpoint/2010/main" val="2145050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02729-B6A0-C48D-929F-D288CCBE383F}"/>
              </a:ext>
            </a:extLst>
          </p:cNvPr>
          <p:cNvSpPr>
            <a:spLocks noGrp="1"/>
          </p:cNvSpPr>
          <p:nvPr>
            <p:ph type="title"/>
          </p:nvPr>
        </p:nvSpPr>
        <p:spPr>
          <a:xfrm>
            <a:off x="1485900" y="8722"/>
            <a:ext cx="9829799" cy="599728"/>
          </a:xfrm>
        </p:spPr>
        <p:txBody>
          <a:bodyPr anchor="t">
            <a:normAutofit fontScale="90000"/>
          </a:bodyPr>
          <a:lstStyle/>
          <a:p>
            <a:pPr algn="ctr"/>
            <a:r>
              <a:rPr kumimoji="0" lang="en-US" sz="4400" b="1" i="0" u="none" strike="noStrike" kern="1200" cap="none" spc="100" normalizeH="0" baseline="0" noProof="0" dirty="0">
                <a:ln>
                  <a:noFill/>
                </a:ln>
                <a:solidFill>
                  <a:srgbClr val="C00000"/>
                </a:solidFill>
                <a:effectLst/>
                <a:uLnTx/>
                <a:uFillTx/>
                <a:latin typeface="Bookman Old Style" panose="02050604050505020204" pitchFamily="18" charset="0"/>
                <a:ea typeface="+mj-ea"/>
                <a:cs typeface="+mj-cs"/>
              </a:rPr>
              <a:t>DEFAULTER CORRELATION</a:t>
            </a:r>
            <a:endParaRPr lang="en-IN" dirty="0"/>
          </a:p>
        </p:txBody>
      </p:sp>
      <p:pic>
        <p:nvPicPr>
          <p:cNvPr id="4" name="Picture 3">
            <a:extLst>
              <a:ext uri="{FF2B5EF4-FFF2-40B4-BE49-F238E27FC236}">
                <a16:creationId xmlns:a16="http://schemas.microsoft.com/office/drawing/2014/main" id="{26FC2AE4-7377-D295-18E3-F847437F53A3}"/>
              </a:ext>
            </a:extLst>
          </p:cNvPr>
          <p:cNvPicPr>
            <a:picLocks noChangeAspect="1"/>
          </p:cNvPicPr>
          <p:nvPr/>
        </p:nvPicPr>
        <p:blipFill>
          <a:blip r:embed="rId2"/>
          <a:stretch>
            <a:fillRect/>
          </a:stretch>
        </p:blipFill>
        <p:spPr>
          <a:xfrm>
            <a:off x="1125860" y="548681"/>
            <a:ext cx="10945216" cy="6300598"/>
          </a:xfrm>
          <a:prstGeom prst="rect">
            <a:avLst/>
          </a:prstGeom>
        </p:spPr>
      </p:pic>
    </p:spTree>
    <p:extLst>
      <p:ext uri="{BB962C8B-B14F-4D97-AF65-F5344CB8AC3E}">
        <p14:creationId xmlns:p14="http://schemas.microsoft.com/office/powerpoint/2010/main" val="1833149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02729-B6A0-C48D-929F-D288CCBE383F}"/>
              </a:ext>
            </a:extLst>
          </p:cNvPr>
          <p:cNvSpPr>
            <a:spLocks noGrp="1"/>
          </p:cNvSpPr>
          <p:nvPr>
            <p:ph type="title"/>
          </p:nvPr>
        </p:nvSpPr>
        <p:spPr>
          <a:xfrm>
            <a:off x="1550092" y="0"/>
            <a:ext cx="9829799" cy="599728"/>
          </a:xfrm>
        </p:spPr>
        <p:txBody>
          <a:bodyPr anchor="t">
            <a:normAutofit fontScale="90000"/>
          </a:bodyPr>
          <a:lstStyle/>
          <a:p>
            <a:pPr algn="ctr"/>
            <a:r>
              <a:rPr kumimoji="0" lang="en-US" sz="4400" b="1" i="0" u="none" strike="noStrike" kern="1200" cap="none" spc="100" normalizeH="0" baseline="0" noProof="0" dirty="0">
                <a:ln>
                  <a:noFill/>
                </a:ln>
                <a:solidFill>
                  <a:srgbClr val="C00000"/>
                </a:solidFill>
                <a:effectLst/>
                <a:uLnTx/>
                <a:uFillTx/>
                <a:latin typeface="Bookman Old Style" panose="02050604050505020204" pitchFamily="18" charset="0"/>
                <a:ea typeface="+mj-ea"/>
                <a:cs typeface="+mj-cs"/>
              </a:rPr>
              <a:t>TOP DEFAULTER CORRELATIONS</a:t>
            </a:r>
            <a:endParaRPr lang="en-IN" dirty="0"/>
          </a:p>
        </p:txBody>
      </p:sp>
      <p:pic>
        <p:nvPicPr>
          <p:cNvPr id="5" name="Picture 4">
            <a:extLst>
              <a:ext uri="{FF2B5EF4-FFF2-40B4-BE49-F238E27FC236}">
                <a16:creationId xmlns:a16="http://schemas.microsoft.com/office/drawing/2014/main" id="{02AD0D5D-B968-37A6-ACC4-AC8F05294F28}"/>
              </a:ext>
            </a:extLst>
          </p:cNvPr>
          <p:cNvPicPr>
            <a:picLocks noChangeAspect="1"/>
          </p:cNvPicPr>
          <p:nvPr/>
        </p:nvPicPr>
        <p:blipFill>
          <a:blip r:embed="rId2"/>
          <a:stretch>
            <a:fillRect/>
          </a:stretch>
        </p:blipFill>
        <p:spPr>
          <a:xfrm>
            <a:off x="1435561" y="758004"/>
            <a:ext cx="10058862" cy="6021288"/>
          </a:xfrm>
          <a:prstGeom prst="rect">
            <a:avLst/>
          </a:prstGeom>
        </p:spPr>
      </p:pic>
    </p:spTree>
    <p:extLst>
      <p:ext uri="{BB962C8B-B14F-4D97-AF65-F5344CB8AC3E}">
        <p14:creationId xmlns:p14="http://schemas.microsoft.com/office/powerpoint/2010/main" val="3796353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C00000"/>
                </a:solidFill>
                <a:latin typeface="Bookman Old Style" panose="02050604050505020204" pitchFamily="18" charset="0"/>
              </a:rPr>
              <a:t>DECISIVE FACTOR WHETHER AN APPLICANT WILL BE </a:t>
            </a:r>
            <a:r>
              <a:rPr lang="en-US" b="1" dirty="0">
                <a:solidFill>
                  <a:srgbClr val="00B050"/>
                </a:solidFill>
                <a:latin typeface="Bookman Old Style" panose="02050604050505020204" pitchFamily="18" charset="0"/>
              </a:rPr>
              <a:t>REPAYER</a:t>
            </a:r>
          </a:p>
        </p:txBody>
      </p:sp>
      <p:sp>
        <p:nvSpPr>
          <p:cNvPr id="3" name="TextBox 2">
            <a:extLst>
              <a:ext uri="{FF2B5EF4-FFF2-40B4-BE49-F238E27FC236}">
                <a16:creationId xmlns:a16="http://schemas.microsoft.com/office/drawing/2014/main" id="{A67DD8E9-A2CF-37A3-2DF6-BEA1211AEB92}"/>
              </a:ext>
            </a:extLst>
          </p:cNvPr>
          <p:cNvSpPr txBox="1"/>
          <p:nvPr/>
        </p:nvSpPr>
        <p:spPr>
          <a:xfrm>
            <a:off x="1413892" y="1772816"/>
            <a:ext cx="10404647" cy="4955203"/>
          </a:xfrm>
          <a:prstGeom prst="rect">
            <a:avLst/>
          </a:prstGeom>
          <a:noFill/>
        </p:spPr>
        <p:txBody>
          <a:bodyPr wrap="square" rtlCol="0">
            <a:spAutoFit/>
          </a:bodyPr>
          <a:lstStyle/>
          <a:p>
            <a:pPr algn="l">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NAME_EDUCATION_TYPE </a:t>
            </a:r>
            <a:r>
              <a:rPr lang="en-US" sz="2000" b="1" i="0" dirty="0">
                <a:effectLst/>
                <a:latin typeface="Georgia" panose="02040502050405020303" pitchFamily="18" charset="0"/>
              </a:rPr>
              <a:t>:</a:t>
            </a:r>
            <a:r>
              <a:rPr lang="en-US" sz="2000" b="1" i="0" dirty="0">
                <a:solidFill>
                  <a:srgbClr val="FF0000"/>
                </a:solidFill>
                <a:effectLst/>
                <a:latin typeface="Georgia" panose="02040502050405020303" pitchFamily="18" charset="0"/>
              </a:rPr>
              <a:t> </a:t>
            </a:r>
            <a:r>
              <a:rPr lang="en-US" sz="2000" b="0" i="0" dirty="0">
                <a:effectLst/>
                <a:latin typeface="Georgia" panose="02040502050405020303" pitchFamily="18" charset="0"/>
              </a:rPr>
              <a:t>Academic degree has less defaults.</a:t>
            </a:r>
          </a:p>
          <a:p>
            <a:pPr algn="l">
              <a:buFont typeface="+mj-lt"/>
              <a:buAutoNum type="arabicPeriod"/>
            </a:pPr>
            <a:endParaRPr lang="en-US" sz="700" b="0" i="0" dirty="0">
              <a:effectLst/>
              <a:latin typeface="Georgia" panose="02040502050405020303" pitchFamily="18" charset="0"/>
            </a:endParaRPr>
          </a:p>
          <a:p>
            <a:pPr algn="l">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NAME_INCOME_TYPE </a:t>
            </a:r>
            <a:r>
              <a:rPr lang="en-US" sz="2000" b="1" i="0" dirty="0">
                <a:effectLst/>
                <a:latin typeface="Georgia" panose="02040502050405020303" pitchFamily="18" charset="0"/>
              </a:rPr>
              <a:t>:</a:t>
            </a:r>
            <a:r>
              <a:rPr lang="en-US" sz="2000" b="0" i="0" dirty="0">
                <a:effectLst/>
                <a:latin typeface="Georgia" panose="02040502050405020303" pitchFamily="18" charset="0"/>
              </a:rPr>
              <a:t> Student and Businessmen have no defaults.</a:t>
            </a:r>
          </a:p>
          <a:p>
            <a:pPr algn="l">
              <a:buFont typeface="+mj-lt"/>
              <a:buAutoNum type="arabicPeriod"/>
            </a:pPr>
            <a:endParaRPr lang="en-US" sz="700" b="0" i="0" dirty="0">
              <a:effectLst/>
              <a:latin typeface="Georgia" panose="02040502050405020303" pitchFamily="18" charset="0"/>
            </a:endParaRPr>
          </a:p>
          <a:p>
            <a:pPr algn="l">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REGION_RATING_CLIENT </a:t>
            </a:r>
            <a:r>
              <a:rPr lang="en-US" sz="2000" b="1" i="0" dirty="0">
                <a:effectLst/>
                <a:latin typeface="Georgia" panose="02040502050405020303" pitchFamily="18" charset="0"/>
              </a:rPr>
              <a:t>:</a:t>
            </a:r>
            <a:r>
              <a:rPr lang="en-US" sz="2000" b="0" i="0" dirty="0">
                <a:effectLst/>
                <a:latin typeface="Georgia" panose="02040502050405020303" pitchFamily="18" charset="0"/>
              </a:rPr>
              <a:t> RATING 1 is safer.</a:t>
            </a:r>
          </a:p>
          <a:p>
            <a:pPr algn="l">
              <a:buFont typeface="+mj-lt"/>
              <a:buAutoNum type="arabicPeriod"/>
            </a:pPr>
            <a:endParaRPr lang="en-US" sz="700" b="0" i="0" dirty="0">
              <a:effectLst/>
              <a:latin typeface="Georgia" panose="02040502050405020303" pitchFamily="18" charset="0"/>
            </a:endParaRPr>
          </a:p>
          <a:p>
            <a:pPr algn="l">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ORGANIZATION_TYPE </a:t>
            </a:r>
            <a:r>
              <a:rPr lang="en-US" sz="2000" b="1" i="0" dirty="0">
                <a:effectLst/>
                <a:latin typeface="Georgia" panose="02040502050405020303" pitchFamily="18" charset="0"/>
              </a:rPr>
              <a:t>:</a:t>
            </a:r>
            <a:r>
              <a:rPr lang="en-US" sz="2000" b="0" i="0" dirty="0">
                <a:effectLst/>
                <a:latin typeface="Georgia" panose="02040502050405020303" pitchFamily="18" charset="0"/>
              </a:rPr>
              <a:t> Clients with Trade Type 4 and 5 and Industry type 8 have defaulted less than 3%</a:t>
            </a:r>
          </a:p>
          <a:p>
            <a:pPr algn="l">
              <a:buFont typeface="+mj-lt"/>
              <a:buAutoNum type="arabicPeriod"/>
            </a:pPr>
            <a:endParaRPr lang="en-US" sz="700" b="0" i="0" dirty="0">
              <a:effectLst/>
              <a:latin typeface="Georgia" panose="02040502050405020303" pitchFamily="18" charset="0"/>
            </a:endParaRPr>
          </a:p>
          <a:p>
            <a:pPr algn="l">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DAYS_BIRTH </a:t>
            </a:r>
            <a:r>
              <a:rPr lang="en-US" sz="2000" b="1" i="0" dirty="0">
                <a:effectLst/>
                <a:latin typeface="Georgia" panose="02040502050405020303" pitchFamily="18" charset="0"/>
              </a:rPr>
              <a:t>:</a:t>
            </a:r>
            <a:r>
              <a:rPr lang="en-US" sz="2000" b="0" i="0" dirty="0">
                <a:effectLst/>
                <a:latin typeface="Georgia" panose="02040502050405020303" pitchFamily="18" charset="0"/>
              </a:rPr>
              <a:t> People above age of 50 have low probability of defaulting</a:t>
            </a:r>
          </a:p>
          <a:p>
            <a:pPr algn="l">
              <a:buFont typeface="+mj-lt"/>
              <a:buAutoNum type="arabicPeriod"/>
            </a:pPr>
            <a:endParaRPr lang="en-US" sz="700" b="0" i="0" dirty="0">
              <a:effectLst/>
              <a:latin typeface="Georgia" panose="02040502050405020303" pitchFamily="18" charset="0"/>
            </a:endParaRPr>
          </a:p>
          <a:p>
            <a:pPr algn="l">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DAYS_EMPLOYED </a:t>
            </a:r>
            <a:r>
              <a:rPr lang="en-US" sz="2000" b="1" i="0" dirty="0">
                <a:effectLst/>
                <a:latin typeface="Georgia" panose="02040502050405020303" pitchFamily="18" charset="0"/>
              </a:rPr>
              <a:t>:</a:t>
            </a:r>
            <a:r>
              <a:rPr lang="en-US" sz="2000" b="0" i="0" dirty="0">
                <a:effectLst/>
                <a:latin typeface="Georgia" panose="02040502050405020303" pitchFamily="18" charset="0"/>
              </a:rPr>
              <a:t> Clients with 40+ year experience having less than 1% default rate</a:t>
            </a:r>
          </a:p>
          <a:p>
            <a:pPr algn="l">
              <a:buFont typeface="+mj-lt"/>
              <a:buAutoNum type="arabicPeriod"/>
            </a:pPr>
            <a:endParaRPr lang="en-US" sz="700" b="0" i="0" dirty="0">
              <a:effectLst/>
              <a:latin typeface="Georgia" panose="02040502050405020303" pitchFamily="18" charset="0"/>
            </a:endParaRPr>
          </a:p>
          <a:p>
            <a:pPr algn="l">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AMT_INCOME_TOTAL </a:t>
            </a:r>
            <a:r>
              <a:rPr lang="en-US" sz="2000" b="1" i="0" dirty="0">
                <a:effectLst/>
                <a:latin typeface="Georgia" panose="02040502050405020303" pitchFamily="18" charset="0"/>
              </a:rPr>
              <a:t>:</a:t>
            </a:r>
            <a:r>
              <a:rPr lang="en-US" sz="2000" b="0" i="0" dirty="0">
                <a:effectLst/>
                <a:latin typeface="Georgia" panose="02040502050405020303" pitchFamily="18" charset="0"/>
              </a:rPr>
              <a:t> Applicant with Income more than 700,000 are less likely to default</a:t>
            </a:r>
          </a:p>
          <a:p>
            <a:pPr algn="l">
              <a:buFont typeface="+mj-lt"/>
              <a:buAutoNum type="arabicPeriod"/>
            </a:pPr>
            <a:endParaRPr lang="en-US" sz="700" b="0" i="0" dirty="0">
              <a:effectLst/>
              <a:latin typeface="Georgia" panose="02040502050405020303" pitchFamily="18" charset="0"/>
            </a:endParaRPr>
          </a:p>
          <a:p>
            <a:pPr algn="l">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NAME_CASH_LOAN_PURPOSE </a:t>
            </a:r>
            <a:r>
              <a:rPr lang="en-US" sz="2000" b="1" i="0" dirty="0">
                <a:effectLst/>
                <a:latin typeface="Georgia" panose="02040502050405020303" pitchFamily="18" charset="0"/>
              </a:rPr>
              <a:t>:</a:t>
            </a:r>
            <a:r>
              <a:rPr lang="en-US" sz="2000" b="0" i="0" dirty="0">
                <a:effectLst/>
                <a:latin typeface="Georgia" panose="02040502050405020303" pitchFamily="18" charset="0"/>
              </a:rPr>
              <a:t> Loans bought for Hobby, Buying garage are being </a:t>
            </a:r>
            <a:r>
              <a:rPr lang="en-US" sz="2000" b="0" i="0" dirty="0" err="1">
                <a:effectLst/>
                <a:latin typeface="Georgia" panose="02040502050405020303" pitchFamily="18" charset="0"/>
              </a:rPr>
              <a:t>repayed</a:t>
            </a:r>
            <a:r>
              <a:rPr lang="en-US" sz="2000" b="0" i="0" dirty="0">
                <a:effectLst/>
                <a:latin typeface="Georgia" panose="02040502050405020303" pitchFamily="18" charset="0"/>
              </a:rPr>
              <a:t> mostly.</a:t>
            </a:r>
          </a:p>
          <a:p>
            <a:pPr algn="l">
              <a:buFont typeface="+mj-lt"/>
              <a:buAutoNum type="arabicPeriod"/>
            </a:pPr>
            <a:endParaRPr lang="en-US" sz="700" b="0" i="0" dirty="0">
              <a:effectLst/>
              <a:latin typeface="Georgia" panose="02040502050405020303" pitchFamily="18" charset="0"/>
            </a:endParaRPr>
          </a:p>
          <a:p>
            <a:pPr algn="l">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CNT_CHILDREN</a:t>
            </a:r>
            <a:r>
              <a:rPr lang="en-US" sz="2000" b="1" i="0" dirty="0">
                <a:effectLst/>
                <a:latin typeface="Georgia" panose="02040502050405020303" pitchFamily="18" charset="0"/>
              </a:rPr>
              <a:t>:</a:t>
            </a:r>
            <a:r>
              <a:rPr lang="en-US" sz="2000" b="0" i="0" dirty="0">
                <a:effectLst/>
                <a:latin typeface="Georgia" panose="02040502050405020303" pitchFamily="18" charset="0"/>
              </a:rPr>
              <a:t> People with zero to two children tend to repay the loans.</a:t>
            </a:r>
          </a:p>
        </p:txBody>
      </p:sp>
    </p:spTree>
    <p:extLst>
      <p:ext uri="{BB962C8B-B14F-4D97-AF65-F5344CB8AC3E}">
        <p14:creationId xmlns:p14="http://schemas.microsoft.com/office/powerpoint/2010/main" val="10286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C00000"/>
                </a:solidFill>
                <a:latin typeface="Bookman Old Style" panose="02050604050505020204" pitchFamily="18" charset="0"/>
              </a:rPr>
              <a:t>DECISIVE FACTOR WHETHER AN APPLICANT WILL BE </a:t>
            </a:r>
            <a:r>
              <a:rPr lang="en-US" b="1" dirty="0">
                <a:solidFill>
                  <a:srgbClr val="FF0000"/>
                </a:solidFill>
                <a:latin typeface="Bookman Old Style" panose="02050604050505020204" pitchFamily="18" charset="0"/>
              </a:rPr>
              <a:t>DEFAULTER</a:t>
            </a:r>
          </a:p>
        </p:txBody>
      </p:sp>
      <p:sp>
        <p:nvSpPr>
          <p:cNvPr id="3" name="TextBox 2">
            <a:extLst>
              <a:ext uri="{FF2B5EF4-FFF2-40B4-BE49-F238E27FC236}">
                <a16:creationId xmlns:a16="http://schemas.microsoft.com/office/drawing/2014/main" id="{A67DD8E9-A2CF-37A3-2DF6-BEA1211AEB92}"/>
              </a:ext>
            </a:extLst>
          </p:cNvPr>
          <p:cNvSpPr txBox="1"/>
          <p:nvPr/>
        </p:nvSpPr>
        <p:spPr>
          <a:xfrm>
            <a:off x="1423134" y="1988840"/>
            <a:ext cx="10404647" cy="4191276"/>
          </a:xfrm>
          <a:prstGeom prst="rect">
            <a:avLst/>
          </a:prstGeom>
          <a:noFill/>
        </p:spPr>
        <p:txBody>
          <a:bodyPr wrap="square" rtlCol="0">
            <a:spAutoFit/>
          </a:bodyPr>
          <a:lstStyle/>
          <a:p>
            <a:pPr algn="l">
              <a:lnSpc>
                <a:spcPct val="150000"/>
              </a:lnSpc>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CODE_GENDER </a:t>
            </a:r>
            <a:r>
              <a:rPr lang="en-US" sz="2000" b="1" i="0" dirty="0">
                <a:effectLst/>
                <a:latin typeface="Georgia" panose="02040502050405020303" pitchFamily="18" charset="0"/>
              </a:rPr>
              <a:t>:</a:t>
            </a:r>
            <a:r>
              <a:rPr lang="en-US" sz="2000" b="0" i="0" dirty="0">
                <a:effectLst/>
                <a:latin typeface="Georgia" panose="02040502050405020303" pitchFamily="18" charset="0"/>
              </a:rPr>
              <a:t> Men are at relatively higher default rate</a:t>
            </a:r>
          </a:p>
          <a:p>
            <a:pPr>
              <a:lnSpc>
                <a:spcPct val="150000"/>
              </a:lnSpc>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NAME_INCOME_TYPE </a:t>
            </a:r>
            <a:r>
              <a:rPr lang="en-US" sz="2000" b="1" i="0" dirty="0">
                <a:effectLst/>
                <a:latin typeface="Georgia" panose="02040502050405020303" pitchFamily="18" charset="0"/>
              </a:rPr>
              <a:t>:</a:t>
            </a:r>
            <a:r>
              <a:rPr lang="en-US" sz="2000" b="0" i="0" dirty="0">
                <a:effectLst/>
                <a:latin typeface="Georgia" panose="02040502050405020303" pitchFamily="18" charset="0"/>
              </a:rPr>
              <a:t> Clients who are either at Maternity leave OR Unemployed default a lot.</a:t>
            </a:r>
          </a:p>
          <a:p>
            <a:pPr algn="l">
              <a:lnSpc>
                <a:spcPct val="150000"/>
              </a:lnSpc>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NAME_EDUCATION_TYPE </a:t>
            </a:r>
            <a:r>
              <a:rPr lang="en-US" sz="2000" b="1" i="0" dirty="0">
                <a:effectLst/>
                <a:latin typeface="Georgia" panose="02040502050405020303" pitchFamily="18" charset="0"/>
              </a:rPr>
              <a:t>:</a:t>
            </a:r>
            <a:r>
              <a:rPr lang="en-US" sz="2000" b="0" i="0" dirty="0">
                <a:effectLst/>
                <a:latin typeface="Georgia" panose="02040502050405020303" pitchFamily="18" charset="0"/>
              </a:rPr>
              <a:t> People with Lower Secondary &amp; Secondary education</a:t>
            </a:r>
          </a:p>
          <a:p>
            <a:pPr algn="l">
              <a:lnSpc>
                <a:spcPct val="150000"/>
              </a:lnSpc>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REGION_RATING_CLIENT </a:t>
            </a:r>
            <a:r>
              <a:rPr lang="en-US" sz="2000" b="1" i="0" dirty="0">
                <a:effectLst/>
                <a:latin typeface="Georgia" panose="02040502050405020303" pitchFamily="18" charset="0"/>
              </a:rPr>
              <a:t>: </a:t>
            </a:r>
            <a:r>
              <a:rPr lang="en-US" sz="2000" b="0" i="0" dirty="0">
                <a:effectLst/>
                <a:latin typeface="Georgia" panose="02040502050405020303" pitchFamily="18" charset="0"/>
              </a:rPr>
              <a:t>People who live in Rating 3 has highest defaults.</a:t>
            </a:r>
          </a:p>
          <a:p>
            <a:pPr algn="l">
              <a:lnSpc>
                <a:spcPct val="150000"/>
              </a:lnSpc>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OCCUPATION_TYPE </a:t>
            </a:r>
            <a:r>
              <a:rPr lang="en-US" sz="2000" b="1" i="0" dirty="0">
                <a:effectLst/>
                <a:latin typeface="Georgia" panose="02040502050405020303" pitchFamily="18" charset="0"/>
              </a:rPr>
              <a:t>:</a:t>
            </a:r>
            <a:r>
              <a:rPr lang="en-US" sz="2000" b="0" i="0" dirty="0">
                <a:effectLst/>
                <a:latin typeface="Georgia" panose="02040502050405020303" pitchFamily="18" charset="0"/>
              </a:rPr>
              <a:t> Avoid Low-skill Laborers, Drivers and Waiters/barmen staff, Security staff, Laborers and Cooking staff as the default rate is huge.</a:t>
            </a:r>
          </a:p>
          <a:p>
            <a:pPr algn="l">
              <a:lnSpc>
                <a:spcPct val="150000"/>
              </a:lnSpc>
              <a:buFont typeface="+mj-lt"/>
              <a:buAutoNum type="arabicPeriod"/>
            </a:pPr>
            <a:r>
              <a:rPr lang="en-US" sz="2000" b="0" i="0" dirty="0">
                <a:effectLst/>
                <a:latin typeface="Georgia" panose="02040502050405020303" pitchFamily="18" charset="0"/>
              </a:rPr>
              <a:t> </a:t>
            </a:r>
            <a:r>
              <a:rPr lang="en-US" sz="2000" b="1" i="0" dirty="0">
                <a:solidFill>
                  <a:srgbClr val="FF0000"/>
                </a:solidFill>
                <a:effectLst/>
                <a:latin typeface="Georgia" panose="02040502050405020303" pitchFamily="18" charset="0"/>
              </a:rPr>
              <a:t>NAME_FAMILY_STATUS </a:t>
            </a:r>
            <a:r>
              <a:rPr lang="en-US" sz="2000" b="1" i="0" dirty="0">
                <a:effectLst/>
                <a:latin typeface="Georgia" panose="02040502050405020303" pitchFamily="18" charset="0"/>
              </a:rPr>
              <a:t>: </a:t>
            </a:r>
            <a:r>
              <a:rPr lang="en-US" sz="2000" b="0" i="0" dirty="0">
                <a:effectLst/>
                <a:latin typeface="Georgia" panose="02040502050405020303" pitchFamily="18" charset="0"/>
              </a:rPr>
              <a:t>People who have civil marriage or who are single default a lot.</a:t>
            </a:r>
          </a:p>
        </p:txBody>
      </p:sp>
      <p:pic>
        <p:nvPicPr>
          <p:cNvPr id="4" name="Picture 3">
            <a:extLst>
              <a:ext uri="{FF2B5EF4-FFF2-40B4-BE49-F238E27FC236}">
                <a16:creationId xmlns:a16="http://schemas.microsoft.com/office/drawing/2014/main" id="{4B8C8572-C22D-CD88-FEF3-4657C9419470}"/>
              </a:ext>
            </a:extLst>
          </p:cNvPr>
          <p:cNvPicPr>
            <a:picLocks noChangeAspect="1"/>
          </p:cNvPicPr>
          <p:nvPr/>
        </p:nvPicPr>
        <p:blipFill>
          <a:blip r:embed="rId2"/>
          <a:stretch>
            <a:fillRect/>
          </a:stretch>
        </p:blipFill>
        <p:spPr>
          <a:xfrm>
            <a:off x="8366804" y="6081639"/>
            <a:ext cx="2408129" cy="627942"/>
          </a:xfrm>
          <a:prstGeom prst="rect">
            <a:avLst/>
          </a:prstGeom>
        </p:spPr>
      </p:pic>
      <p:pic>
        <p:nvPicPr>
          <p:cNvPr id="5" name="Picture 4">
            <a:extLst>
              <a:ext uri="{FF2B5EF4-FFF2-40B4-BE49-F238E27FC236}">
                <a16:creationId xmlns:a16="http://schemas.microsoft.com/office/drawing/2014/main" id="{8DBBD868-31CB-A52E-E3D6-B6B4D5E832F0}"/>
              </a:ext>
            </a:extLst>
          </p:cNvPr>
          <p:cNvPicPr>
            <a:picLocks noChangeAspect="1"/>
          </p:cNvPicPr>
          <p:nvPr/>
        </p:nvPicPr>
        <p:blipFill>
          <a:blip r:embed="rId3"/>
          <a:stretch>
            <a:fillRect/>
          </a:stretch>
        </p:blipFill>
        <p:spPr>
          <a:xfrm>
            <a:off x="10705980" y="6069446"/>
            <a:ext cx="646232" cy="640135"/>
          </a:xfrm>
          <a:prstGeom prst="rect">
            <a:avLst/>
          </a:prstGeom>
        </p:spPr>
      </p:pic>
    </p:spTree>
    <p:extLst>
      <p:ext uri="{BB962C8B-B14F-4D97-AF65-F5344CB8AC3E}">
        <p14:creationId xmlns:p14="http://schemas.microsoft.com/office/powerpoint/2010/main" val="1720506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C00000"/>
                </a:solidFill>
                <a:latin typeface="Bookman Old Style" panose="02050604050505020204" pitchFamily="18" charset="0"/>
              </a:rPr>
              <a:t>DECISIVE FACTOR WHETHER AN APPLICANT WILL BE </a:t>
            </a:r>
            <a:r>
              <a:rPr lang="en-US" b="1" dirty="0">
                <a:solidFill>
                  <a:srgbClr val="FF0000"/>
                </a:solidFill>
                <a:latin typeface="Bookman Old Style" panose="02050604050505020204" pitchFamily="18" charset="0"/>
              </a:rPr>
              <a:t>DEFAULTER</a:t>
            </a:r>
          </a:p>
        </p:txBody>
      </p:sp>
      <p:sp>
        <p:nvSpPr>
          <p:cNvPr id="3" name="TextBox 2">
            <a:extLst>
              <a:ext uri="{FF2B5EF4-FFF2-40B4-BE49-F238E27FC236}">
                <a16:creationId xmlns:a16="http://schemas.microsoft.com/office/drawing/2014/main" id="{A67DD8E9-A2CF-37A3-2DF6-BEA1211AEB92}"/>
              </a:ext>
            </a:extLst>
          </p:cNvPr>
          <p:cNvSpPr txBox="1"/>
          <p:nvPr/>
        </p:nvSpPr>
        <p:spPr>
          <a:xfrm>
            <a:off x="1413892" y="1916832"/>
            <a:ext cx="10404647" cy="4462760"/>
          </a:xfrm>
          <a:prstGeom prst="rect">
            <a:avLst/>
          </a:prstGeom>
          <a:noFill/>
        </p:spPr>
        <p:txBody>
          <a:bodyPr wrap="square" rtlCol="0">
            <a:spAutoFit/>
          </a:bodyPr>
          <a:lstStyle/>
          <a:p>
            <a:pPr marL="457200" indent="-457200">
              <a:buFont typeface="+mj-lt"/>
              <a:buAutoNum type="arabicPeriod" startAt="7"/>
            </a:pPr>
            <a:r>
              <a:rPr lang="en-US" sz="2000" b="1" i="0" dirty="0">
                <a:solidFill>
                  <a:srgbClr val="FF0000"/>
                </a:solidFill>
                <a:effectLst/>
                <a:latin typeface="Georgia" panose="02040502050405020303" pitchFamily="18" charset="0"/>
              </a:rPr>
              <a:t>DAYS_BIRTH </a:t>
            </a:r>
            <a:r>
              <a:rPr lang="en-US" sz="2000" b="1" i="0" dirty="0">
                <a:effectLst/>
                <a:latin typeface="Georgia" panose="02040502050405020303" pitchFamily="18" charset="0"/>
              </a:rPr>
              <a:t>: </a:t>
            </a:r>
            <a:r>
              <a:rPr lang="en-US" sz="2000" b="0" i="0" dirty="0">
                <a:effectLst/>
                <a:latin typeface="Georgia" panose="02040502050405020303" pitchFamily="18" charset="0"/>
              </a:rPr>
              <a:t>Avoid young people who are in age group of 20-40 as they have higher probability of defaulting</a:t>
            </a:r>
          </a:p>
          <a:p>
            <a:pPr marL="457200" indent="-457200">
              <a:buFont typeface="+mj-lt"/>
              <a:buAutoNum type="arabicPeriod" startAt="7"/>
            </a:pPr>
            <a:endParaRPr lang="en-US" sz="600" b="0" i="0" dirty="0">
              <a:effectLst/>
              <a:latin typeface="Georgia" panose="02040502050405020303" pitchFamily="18" charset="0"/>
            </a:endParaRPr>
          </a:p>
          <a:p>
            <a:pPr marL="457200" indent="-457200" algn="l">
              <a:buFont typeface="+mj-lt"/>
              <a:buAutoNum type="arabicPeriod" startAt="7"/>
            </a:pPr>
            <a:r>
              <a:rPr lang="en-US" sz="2000" b="1" i="0" dirty="0">
                <a:solidFill>
                  <a:srgbClr val="FF0000"/>
                </a:solidFill>
                <a:effectLst/>
                <a:latin typeface="Georgia" panose="02040502050405020303" pitchFamily="18" charset="0"/>
              </a:rPr>
              <a:t>ORGANIZATION_TYPE </a:t>
            </a:r>
            <a:r>
              <a:rPr lang="en-US" sz="2000" b="1" i="0" dirty="0">
                <a:effectLst/>
                <a:latin typeface="Georgia" panose="02040502050405020303" pitchFamily="18" charset="0"/>
              </a:rPr>
              <a:t>:</a:t>
            </a:r>
            <a:r>
              <a:rPr lang="en-US" sz="2000" b="0" i="0" dirty="0">
                <a:effectLst/>
                <a:latin typeface="Georgia" panose="02040502050405020303" pitchFamily="18" charset="0"/>
              </a:rPr>
              <a:t> Organizations with highest percent of loans not repaid are Transport: type 3 (16%), Industry: type 13 (13.5%), Industry: type 8 (12.5%) and Restaurant (less than 12%). Self-employed people have relative high defaulting rate, and thus should be avoided to be approved for loan or provide loan with higher interest rate to mitigate the risk of defaulting.</a:t>
            </a:r>
          </a:p>
          <a:p>
            <a:pPr marL="457200" indent="-457200" algn="l">
              <a:buFont typeface="+mj-lt"/>
              <a:buAutoNum type="arabicPeriod" startAt="7"/>
            </a:pPr>
            <a:endParaRPr lang="en-US" sz="600" b="0" i="0" dirty="0">
              <a:effectLst/>
              <a:latin typeface="Georgia" panose="02040502050405020303" pitchFamily="18" charset="0"/>
            </a:endParaRPr>
          </a:p>
          <a:p>
            <a:pPr marL="457200" indent="-457200" algn="l">
              <a:buFont typeface="+mj-lt"/>
              <a:buAutoNum type="arabicPeriod" startAt="7"/>
            </a:pPr>
            <a:r>
              <a:rPr lang="en-US" sz="2000" b="1" i="0" dirty="0">
                <a:solidFill>
                  <a:srgbClr val="FF0000"/>
                </a:solidFill>
                <a:effectLst/>
                <a:latin typeface="Georgia" panose="02040502050405020303" pitchFamily="18" charset="0"/>
              </a:rPr>
              <a:t>DAYS_EMPLOYED</a:t>
            </a:r>
            <a:r>
              <a:rPr lang="en-US" sz="2000" b="1" i="0" dirty="0">
                <a:effectLst/>
                <a:latin typeface="Georgia" panose="02040502050405020303" pitchFamily="18" charset="0"/>
              </a:rPr>
              <a:t>: </a:t>
            </a:r>
            <a:r>
              <a:rPr lang="en-US" sz="2000" b="0" i="0" dirty="0">
                <a:effectLst/>
                <a:latin typeface="Georgia" panose="02040502050405020303" pitchFamily="18" charset="0"/>
              </a:rPr>
              <a:t>People who have less than 5 years of employment have high default rate.</a:t>
            </a:r>
          </a:p>
          <a:p>
            <a:pPr marL="457200" indent="-457200" algn="l">
              <a:buFont typeface="+mj-lt"/>
              <a:buAutoNum type="arabicPeriod" startAt="7"/>
            </a:pPr>
            <a:endParaRPr lang="en-US" sz="600" b="0" i="0" dirty="0">
              <a:effectLst/>
              <a:latin typeface="Georgia" panose="02040502050405020303" pitchFamily="18" charset="0"/>
            </a:endParaRPr>
          </a:p>
          <a:p>
            <a:pPr marL="457200" indent="-457200" algn="l">
              <a:buFont typeface="+mj-lt"/>
              <a:buAutoNum type="arabicPeriod" startAt="7"/>
            </a:pPr>
            <a:r>
              <a:rPr lang="en-US" sz="2000" b="1" i="0" dirty="0">
                <a:solidFill>
                  <a:srgbClr val="FF0000"/>
                </a:solidFill>
                <a:effectLst/>
                <a:latin typeface="Georgia" panose="02040502050405020303" pitchFamily="18" charset="0"/>
              </a:rPr>
              <a:t>CNT_CHILDREN &amp; CNT_FAM_MEMBERS </a:t>
            </a:r>
            <a:r>
              <a:rPr lang="en-US" sz="2000" b="1" i="0" dirty="0">
                <a:effectLst/>
                <a:latin typeface="Georgia" panose="02040502050405020303" pitchFamily="18" charset="0"/>
              </a:rPr>
              <a:t>: </a:t>
            </a:r>
            <a:r>
              <a:rPr lang="en-US" sz="2000" b="0" i="0" dirty="0">
                <a:effectLst/>
                <a:latin typeface="Georgia" panose="02040502050405020303" pitchFamily="18" charset="0"/>
              </a:rPr>
              <a:t>Client who have children equal to or more than 9 default 100% and hence their applications are to be rejected.</a:t>
            </a:r>
          </a:p>
          <a:p>
            <a:pPr marL="457200" indent="-457200" algn="l">
              <a:buFont typeface="+mj-lt"/>
              <a:buAutoNum type="arabicPeriod" startAt="7"/>
            </a:pPr>
            <a:endParaRPr lang="en-US" sz="600" b="0" i="0" dirty="0">
              <a:effectLst/>
              <a:latin typeface="Georgia" panose="02040502050405020303" pitchFamily="18" charset="0"/>
            </a:endParaRPr>
          </a:p>
          <a:p>
            <a:pPr marL="457200" indent="-457200" algn="l">
              <a:buFont typeface="+mj-lt"/>
              <a:buAutoNum type="arabicPeriod" startAt="7"/>
            </a:pPr>
            <a:r>
              <a:rPr lang="en-US" sz="2000" b="1" i="0" dirty="0">
                <a:solidFill>
                  <a:srgbClr val="FF0000"/>
                </a:solidFill>
                <a:effectLst/>
                <a:latin typeface="Georgia" panose="02040502050405020303" pitchFamily="18" charset="0"/>
              </a:rPr>
              <a:t>AMT_GOODS_PRICE </a:t>
            </a:r>
            <a:r>
              <a:rPr lang="en-US" sz="2000" b="1" i="0" dirty="0">
                <a:effectLst/>
                <a:latin typeface="Georgia" panose="02040502050405020303" pitchFamily="18" charset="0"/>
              </a:rPr>
              <a:t>: </a:t>
            </a:r>
            <a:r>
              <a:rPr lang="en-US" sz="2000" b="0" i="0" dirty="0">
                <a:effectLst/>
                <a:latin typeface="Georgia" panose="02040502050405020303" pitchFamily="18" charset="0"/>
              </a:rPr>
              <a:t>When the credit amount goes beyond 3M, there is an increase in defaulters.</a:t>
            </a:r>
          </a:p>
        </p:txBody>
      </p:sp>
    </p:spTree>
    <p:extLst>
      <p:ext uri="{BB962C8B-B14F-4D97-AF65-F5344CB8AC3E}">
        <p14:creationId xmlns:p14="http://schemas.microsoft.com/office/powerpoint/2010/main" val="865605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FC4AFB-D78B-45E0-1AC0-7CB7C60EFA5B}"/>
              </a:ext>
            </a:extLst>
          </p:cNvPr>
          <p:cNvSpPr txBox="1"/>
          <p:nvPr/>
        </p:nvSpPr>
        <p:spPr>
          <a:xfrm>
            <a:off x="1413892" y="188640"/>
            <a:ext cx="10369152" cy="1323439"/>
          </a:xfrm>
          <a:prstGeom prst="rect">
            <a:avLst/>
          </a:prstGeom>
          <a:solidFill>
            <a:schemeClr val="accent1">
              <a:lumMod val="60000"/>
              <a:lumOff val="40000"/>
            </a:schemeClr>
          </a:solidFill>
        </p:spPr>
        <p:txBody>
          <a:bodyPr wrap="square">
            <a:spAutoFit/>
          </a:bodyPr>
          <a:lstStyle/>
          <a:p>
            <a:r>
              <a:rPr lang="en-US" sz="2000" dirty="0">
                <a:latin typeface="Georgia" panose="02040502050405020303" pitchFamily="18" charset="0"/>
              </a:rPr>
              <a:t>The following </a:t>
            </a:r>
            <a:r>
              <a:rPr lang="en-US" sz="2000" b="1" dirty="0">
                <a:solidFill>
                  <a:srgbClr val="FF0000"/>
                </a:solidFill>
                <a:latin typeface="Georgia" panose="02040502050405020303" pitchFamily="18" charset="0"/>
              </a:rPr>
              <a:t>ATTRIBUTES</a:t>
            </a:r>
            <a:r>
              <a:rPr lang="en-US" sz="2000" dirty="0">
                <a:latin typeface="Georgia" panose="02040502050405020303" pitchFamily="18" charset="0"/>
              </a:rPr>
              <a:t> indicate that people from these </a:t>
            </a:r>
            <a:r>
              <a:rPr lang="en-US" sz="2000" b="1" dirty="0">
                <a:solidFill>
                  <a:srgbClr val="FF0000"/>
                </a:solidFill>
                <a:latin typeface="Georgia" panose="02040502050405020303" pitchFamily="18" charset="0"/>
              </a:rPr>
              <a:t>category tend to default </a:t>
            </a:r>
            <a:r>
              <a:rPr lang="en-US" sz="2000" dirty="0">
                <a:latin typeface="Georgia" panose="02040502050405020303" pitchFamily="18" charset="0"/>
              </a:rPr>
              <a:t>but then due to the number of people and the amount of loan, the bank could provide loan with </a:t>
            </a:r>
            <a:r>
              <a:rPr lang="en-US" sz="2000" b="1" dirty="0">
                <a:solidFill>
                  <a:srgbClr val="FF0000"/>
                </a:solidFill>
                <a:latin typeface="Georgia" panose="02040502050405020303" pitchFamily="18" charset="0"/>
              </a:rPr>
              <a:t>HIGHER INTEREST TO MITIGATE ANY DEFAULT RISK THUS PREVENTING BUSINESS LOSS </a:t>
            </a:r>
            <a:r>
              <a:rPr lang="en-US" sz="2000" dirty="0">
                <a:latin typeface="Georgia" panose="02040502050405020303" pitchFamily="18" charset="0"/>
              </a:rPr>
              <a:t>:</a:t>
            </a:r>
            <a:endParaRPr lang="en-IN" sz="2000" dirty="0">
              <a:latin typeface="Georgia" panose="02040502050405020303" pitchFamily="18" charset="0"/>
            </a:endParaRPr>
          </a:p>
        </p:txBody>
      </p:sp>
      <p:sp>
        <p:nvSpPr>
          <p:cNvPr id="5" name="TextBox 4">
            <a:extLst>
              <a:ext uri="{FF2B5EF4-FFF2-40B4-BE49-F238E27FC236}">
                <a16:creationId xmlns:a16="http://schemas.microsoft.com/office/drawing/2014/main" id="{2F7ED031-4254-DDD1-D00C-21AFD3AEA819}"/>
              </a:ext>
            </a:extLst>
          </p:cNvPr>
          <p:cNvSpPr txBox="1"/>
          <p:nvPr/>
        </p:nvSpPr>
        <p:spPr>
          <a:xfrm>
            <a:off x="1341884" y="1683380"/>
            <a:ext cx="10513168" cy="4985980"/>
          </a:xfrm>
          <a:prstGeom prst="rect">
            <a:avLst/>
          </a:prstGeom>
          <a:noFill/>
        </p:spPr>
        <p:txBody>
          <a:bodyPr wrap="square">
            <a:spAutoFit/>
          </a:bodyPr>
          <a:lstStyle/>
          <a:p>
            <a:pPr marL="342900" indent="-342900" algn="just">
              <a:buFont typeface="+mj-lt"/>
              <a:buAutoNum type="arabicPeriod"/>
            </a:pPr>
            <a:r>
              <a:rPr lang="en-US" b="1" dirty="0">
                <a:solidFill>
                  <a:srgbClr val="FF0000"/>
                </a:solidFill>
                <a:latin typeface="Georgia" panose="02040502050405020303" pitchFamily="18" charset="0"/>
              </a:rPr>
              <a:t>NAME_HOUSING_TYPE : </a:t>
            </a:r>
            <a:r>
              <a:rPr lang="en-US" dirty="0">
                <a:latin typeface="Georgia" panose="02040502050405020303" pitchFamily="18" charset="0"/>
              </a:rPr>
              <a:t>High number of loan applications are from the category of people who live in Rented apartments &amp; living with parents and hence offering the loan would mitigate the loss if any of those default.</a:t>
            </a:r>
          </a:p>
          <a:p>
            <a:pPr marL="342900" indent="-342900" algn="just">
              <a:buFont typeface="+mj-lt"/>
              <a:buAutoNum type="arabicPeriod"/>
            </a:pPr>
            <a:endParaRPr lang="en-US" sz="600" dirty="0">
              <a:latin typeface="Georgia" panose="02040502050405020303" pitchFamily="18" charset="0"/>
            </a:endParaRPr>
          </a:p>
          <a:p>
            <a:pPr marL="342900" indent="-342900" algn="just">
              <a:buFont typeface="+mj-lt"/>
              <a:buAutoNum type="arabicPeriod"/>
            </a:pPr>
            <a:r>
              <a:rPr lang="en-US" b="1" dirty="0">
                <a:solidFill>
                  <a:srgbClr val="FF0000"/>
                </a:solidFill>
                <a:latin typeface="Georgia" panose="02040502050405020303" pitchFamily="18" charset="0"/>
              </a:rPr>
              <a:t>AMT_CREDIT : </a:t>
            </a:r>
            <a:r>
              <a:rPr lang="en-US" dirty="0">
                <a:latin typeface="Georgia" panose="02040502050405020303" pitchFamily="18" charset="0"/>
              </a:rPr>
              <a:t>People who get loan for 300-600k tend to default more than others and hence having higher interest specifically for this credit range would be ideal.</a:t>
            </a:r>
          </a:p>
          <a:p>
            <a:pPr marL="342900" indent="-342900" algn="just">
              <a:buFont typeface="+mj-lt"/>
              <a:buAutoNum type="arabicPeriod"/>
            </a:pPr>
            <a:endParaRPr lang="en-US" sz="600" dirty="0">
              <a:latin typeface="Georgia" panose="02040502050405020303" pitchFamily="18" charset="0"/>
            </a:endParaRPr>
          </a:p>
          <a:p>
            <a:pPr marL="342900" indent="-342900" algn="just">
              <a:buFont typeface="+mj-lt"/>
              <a:buAutoNum type="arabicPeriod"/>
            </a:pPr>
            <a:endParaRPr lang="en-US" sz="600" dirty="0">
              <a:latin typeface="Georgia" panose="02040502050405020303" pitchFamily="18" charset="0"/>
            </a:endParaRPr>
          </a:p>
          <a:p>
            <a:pPr marL="342900" indent="-342900" algn="just">
              <a:buFont typeface="+mj-lt"/>
              <a:buAutoNum type="arabicPeriod"/>
            </a:pPr>
            <a:r>
              <a:rPr lang="en-US" b="1" dirty="0">
                <a:solidFill>
                  <a:srgbClr val="FF0000"/>
                </a:solidFill>
                <a:latin typeface="Georgia" panose="02040502050405020303" pitchFamily="18" charset="0"/>
              </a:rPr>
              <a:t>CNT_CHILDREN &amp; CNT_FAM_MEMBERS :</a:t>
            </a:r>
            <a:r>
              <a:rPr lang="en-US" dirty="0">
                <a:latin typeface="Georgia" panose="02040502050405020303" pitchFamily="18" charset="0"/>
              </a:rPr>
              <a:t> Clients who have 4 to 8 children has a very high default rate and hence higher interest should be imposed on their loans.</a:t>
            </a:r>
          </a:p>
          <a:p>
            <a:pPr marL="342900" indent="-342900" algn="just">
              <a:buFont typeface="+mj-lt"/>
              <a:buAutoNum type="arabicPeriod"/>
            </a:pPr>
            <a:endParaRPr lang="en-US" sz="600" dirty="0">
              <a:latin typeface="Georgia" panose="02040502050405020303" pitchFamily="18" charset="0"/>
            </a:endParaRPr>
          </a:p>
          <a:p>
            <a:pPr marL="342900" indent="-342900" algn="just">
              <a:buFont typeface="+mj-lt"/>
              <a:buAutoNum type="arabicPeriod"/>
            </a:pPr>
            <a:r>
              <a:rPr lang="en-US" b="1" dirty="0">
                <a:solidFill>
                  <a:srgbClr val="FF0000"/>
                </a:solidFill>
                <a:latin typeface="Georgia" panose="02040502050405020303" pitchFamily="18" charset="0"/>
              </a:rPr>
              <a:t>NAME_CASH_LOAN_PURPOSE :</a:t>
            </a:r>
            <a:r>
              <a:rPr lang="en-US" dirty="0">
                <a:latin typeface="Georgia" panose="02040502050405020303" pitchFamily="18" charset="0"/>
              </a:rPr>
              <a:t> Loan taken for the purpose of Repairs seems to have highest default rate. A very high number applications have been rejected by bank or refused by client in previous applications as well which has purpose as repair or other. This shows that purpose repair is taken as high risk by bank and either they are rejected, or bank offers very high loan interest rate which is not feasible by the clients, thus they refuse the loan. The same approach could be followed in future as well.</a:t>
            </a:r>
          </a:p>
          <a:p>
            <a:pPr marL="342900" indent="-342900" algn="just">
              <a:buFont typeface="+mj-lt"/>
              <a:buAutoNum type="arabicPeriod"/>
            </a:pPr>
            <a:endParaRPr lang="en-US" sz="600" dirty="0">
              <a:latin typeface="Georgia" panose="02040502050405020303" pitchFamily="18" charset="0"/>
            </a:endParaRPr>
          </a:p>
          <a:p>
            <a:pPr marL="342900" indent="-342900" algn="just">
              <a:buFont typeface="+mj-lt"/>
              <a:buAutoNum type="arabicPeriod"/>
            </a:pPr>
            <a:r>
              <a:rPr lang="en-US" b="1" dirty="0">
                <a:solidFill>
                  <a:srgbClr val="FF0000"/>
                </a:solidFill>
                <a:latin typeface="Georgia" panose="02040502050405020303" pitchFamily="18" charset="0"/>
              </a:rPr>
              <a:t>AMT_INCOME : </a:t>
            </a:r>
            <a:r>
              <a:rPr lang="en-US" dirty="0">
                <a:latin typeface="Georgia" panose="02040502050405020303" pitchFamily="18" charset="0"/>
              </a:rPr>
              <a:t>Since 90% of the applications have Income total less than 300,000 and they have high probability of defaulting, they could be offered loan with higher interest compared to other income category.</a:t>
            </a:r>
            <a:endParaRPr lang="en-IN" dirty="0">
              <a:latin typeface="Georgia" panose="02040502050405020303" pitchFamily="18" charset="0"/>
            </a:endParaRPr>
          </a:p>
        </p:txBody>
      </p:sp>
    </p:spTree>
    <p:extLst>
      <p:ext uri="{BB962C8B-B14F-4D97-AF65-F5344CB8AC3E}">
        <p14:creationId xmlns:p14="http://schemas.microsoft.com/office/powerpoint/2010/main" val="3216253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CD269-161B-230B-AE73-754F8F694A23}"/>
              </a:ext>
            </a:extLst>
          </p:cNvPr>
          <p:cNvSpPr>
            <a:spLocks noGrp="1"/>
          </p:cNvSpPr>
          <p:nvPr>
            <p:ph type="title"/>
          </p:nvPr>
        </p:nvSpPr>
        <p:spPr>
          <a:xfrm>
            <a:off x="1544010" y="141682"/>
            <a:ext cx="9829799" cy="599728"/>
          </a:xfrm>
        </p:spPr>
        <p:txBody>
          <a:bodyPr anchor="t">
            <a:normAutofit fontScale="90000"/>
          </a:bodyPr>
          <a:lstStyle/>
          <a:p>
            <a:pPr algn="ctr"/>
            <a:r>
              <a:rPr kumimoji="0" lang="en-IN" sz="4400" b="1" i="0" u="none" strike="noStrike" kern="1200" cap="none" spc="100" normalizeH="0" baseline="0" noProof="0" dirty="0">
                <a:ln>
                  <a:noFill/>
                </a:ln>
                <a:solidFill>
                  <a:srgbClr val="C00000"/>
                </a:solidFill>
                <a:effectLst/>
                <a:uLnTx/>
                <a:uFillTx/>
                <a:latin typeface="Bookman Old Style" panose="02050604050505020204" pitchFamily="18" charset="0"/>
                <a:ea typeface="+mj-ea"/>
                <a:cs typeface="+mj-cs"/>
              </a:rPr>
              <a:t>CONCLUSION</a:t>
            </a:r>
            <a:br>
              <a:rPr kumimoji="0" lang="en-IN" sz="4400" b="1" i="0" u="none" strike="noStrike" kern="1200" cap="none" spc="100" normalizeH="0" baseline="0" noProof="0" dirty="0">
                <a:ln>
                  <a:noFill/>
                </a:ln>
                <a:solidFill>
                  <a:srgbClr val="C00000"/>
                </a:solidFill>
                <a:effectLst/>
                <a:uLnTx/>
                <a:uFillTx/>
                <a:latin typeface="Bookman Old Style" panose="02050604050505020204" pitchFamily="18" charset="0"/>
                <a:ea typeface="+mj-ea"/>
                <a:cs typeface="+mj-cs"/>
              </a:rPr>
            </a:br>
            <a:endParaRPr lang="en-IN" dirty="0">
              <a:solidFill>
                <a:srgbClr val="C00000"/>
              </a:solidFill>
            </a:endParaRPr>
          </a:p>
        </p:txBody>
      </p:sp>
      <p:sp>
        <p:nvSpPr>
          <p:cNvPr id="3" name="Content Placeholder 2">
            <a:extLst>
              <a:ext uri="{FF2B5EF4-FFF2-40B4-BE49-F238E27FC236}">
                <a16:creationId xmlns:a16="http://schemas.microsoft.com/office/drawing/2014/main" id="{1277FEEC-FBD8-3D59-2F8F-CBABBD7CB607}"/>
              </a:ext>
            </a:extLst>
          </p:cNvPr>
          <p:cNvSpPr>
            <a:spLocks noGrp="1"/>
          </p:cNvSpPr>
          <p:nvPr>
            <p:ph idx="1"/>
          </p:nvPr>
        </p:nvSpPr>
        <p:spPr/>
        <p:txBody>
          <a:bodyPr>
            <a:normAutofit/>
          </a:bodyPr>
          <a:lstStyle/>
          <a:p>
            <a:r>
              <a:rPr lang="en-US" sz="2000" b="1" dirty="0">
                <a:latin typeface="Book Antiqua" panose="02040602050305030304" pitchFamily="18" charset="0"/>
              </a:rPr>
              <a:t>Lower Secondary Educated Clients </a:t>
            </a:r>
            <a:r>
              <a:rPr lang="en-US" sz="2000" dirty="0">
                <a:latin typeface="Book Antiqua" panose="02040602050305030304" pitchFamily="18" charset="0"/>
              </a:rPr>
              <a:t>are the Highest &amp; Most Riskiest Clients in no. to be Defaulters, especially when their Previous Loans were Cancelled Or Refused.</a:t>
            </a:r>
          </a:p>
          <a:p>
            <a:r>
              <a:rPr lang="en-US" sz="2000" b="1" dirty="0">
                <a:latin typeface="Book Antiqua" panose="02040602050305030304" pitchFamily="18" charset="0"/>
              </a:rPr>
              <a:t>Male </a:t>
            </a:r>
            <a:r>
              <a:rPr lang="en-US" sz="2000" dirty="0">
                <a:latin typeface="Book Antiqua" panose="02040602050305030304" pitchFamily="18" charset="0"/>
              </a:rPr>
              <a:t>Clients with </a:t>
            </a:r>
            <a:r>
              <a:rPr lang="en-US" sz="2000" b="1" dirty="0">
                <a:latin typeface="Book Antiqua" panose="02040602050305030304" pitchFamily="18" charset="0"/>
              </a:rPr>
              <a:t>Civil Marriage</a:t>
            </a:r>
          </a:p>
          <a:p>
            <a:r>
              <a:rPr lang="en-US" sz="2000" b="1" dirty="0">
                <a:latin typeface="Book Antiqua" panose="02040602050305030304" pitchFamily="18" charset="0"/>
              </a:rPr>
              <a:t>Previously Refused </a:t>
            </a:r>
            <a:r>
              <a:rPr lang="en-US" sz="2000" dirty="0">
                <a:latin typeface="Book Antiqua" panose="02040602050305030304" pitchFamily="18" charset="0"/>
              </a:rPr>
              <a:t>Loan Status </a:t>
            </a:r>
            <a:r>
              <a:rPr lang="en-US" sz="2000" b="1" dirty="0">
                <a:latin typeface="Book Antiqua" panose="02040602050305030304" pitchFamily="18" charset="0"/>
              </a:rPr>
              <a:t>Group</a:t>
            </a:r>
            <a:r>
              <a:rPr lang="en-US" sz="2000" dirty="0">
                <a:latin typeface="Book Antiqua" panose="02040602050305030304" pitchFamily="18" charset="0"/>
              </a:rPr>
              <a:t>.</a:t>
            </a:r>
          </a:p>
          <a:p>
            <a:r>
              <a:rPr lang="en-US" sz="2000" dirty="0">
                <a:latin typeface="Book Antiqua" panose="02040602050305030304" pitchFamily="18" charset="0"/>
              </a:rPr>
              <a:t>Banks should focus less on the </a:t>
            </a:r>
            <a:r>
              <a:rPr lang="en-US" sz="2000" b="1" dirty="0">
                <a:latin typeface="Book Antiqua" panose="02040602050305030304" pitchFamily="18" charset="0"/>
              </a:rPr>
              <a:t>'Working'</a:t>
            </a:r>
            <a:r>
              <a:rPr lang="en-US" sz="2000" dirty="0">
                <a:latin typeface="Book Antiqua" panose="02040602050305030304" pitchFamily="18" charset="0"/>
              </a:rPr>
              <a:t> </a:t>
            </a:r>
            <a:r>
              <a:rPr lang="en-US" sz="2000" b="1" dirty="0">
                <a:latin typeface="Book Antiqua" panose="02040602050305030304" pitchFamily="18" charset="0"/>
              </a:rPr>
              <a:t>Income Type</a:t>
            </a:r>
            <a:r>
              <a:rPr lang="en-US" sz="2000" dirty="0">
                <a:latin typeface="Book Antiqua" panose="02040602050305030304" pitchFamily="18" charset="0"/>
              </a:rPr>
              <a:t>, which has the highest number of failed payments.</a:t>
            </a:r>
          </a:p>
          <a:p>
            <a:r>
              <a:rPr lang="en-US" sz="2000" dirty="0">
                <a:latin typeface="Book Antiqua" panose="02040602050305030304" pitchFamily="18" charset="0"/>
              </a:rPr>
              <a:t>People with </a:t>
            </a:r>
            <a:r>
              <a:rPr lang="en-US" sz="2000" b="1" dirty="0">
                <a:latin typeface="Book Antiqua" panose="02040602050305030304" pitchFamily="18" charset="0"/>
              </a:rPr>
              <a:t>Medium</a:t>
            </a:r>
            <a:r>
              <a:rPr lang="en-US" sz="2000" dirty="0">
                <a:latin typeface="Book Antiqua" panose="02040602050305030304" pitchFamily="18" charset="0"/>
              </a:rPr>
              <a:t> total income are more likely to default</a:t>
            </a:r>
          </a:p>
          <a:p>
            <a:r>
              <a:rPr lang="en-US" sz="2000" dirty="0">
                <a:latin typeface="Book Antiqua" panose="02040602050305030304" pitchFamily="18" charset="0"/>
              </a:rPr>
              <a:t>Considering </a:t>
            </a:r>
            <a:r>
              <a:rPr lang="en-US" sz="2000" b="1" dirty="0">
                <a:latin typeface="Book Antiqua" panose="02040602050305030304" pitchFamily="18" charset="0"/>
              </a:rPr>
              <a:t>Loan purpose ‘Repair’ </a:t>
            </a:r>
            <a:r>
              <a:rPr lang="en-US" sz="2000" dirty="0">
                <a:latin typeface="Book Antiqua" panose="02040602050305030304" pitchFamily="18" charset="0"/>
              </a:rPr>
              <a:t>is having Greater No. of Unsuccessful Payments on time.</a:t>
            </a:r>
          </a:p>
          <a:p>
            <a:endParaRPr lang="en-IN" sz="2000" dirty="0">
              <a:latin typeface="Book Antiqua" panose="02040602050305030304" pitchFamily="18" charset="0"/>
            </a:endParaRPr>
          </a:p>
        </p:txBody>
      </p:sp>
      <p:sp>
        <p:nvSpPr>
          <p:cNvPr id="4" name="TextBox 3">
            <a:extLst>
              <a:ext uri="{FF2B5EF4-FFF2-40B4-BE49-F238E27FC236}">
                <a16:creationId xmlns:a16="http://schemas.microsoft.com/office/drawing/2014/main" id="{E74ABA33-1201-202E-F76A-443CDE4214C5}"/>
              </a:ext>
            </a:extLst>
          </p:cNvPr>
          <p:cNvSpPr txBox="1"/>
          <p:nvPr/>
        </p:nvSpPr>
        <p:spPr>
          <a:xfrm>
            <a:off x="1269331" y="764704"/>
            <a:ext cx="10770669" cy="954107"/>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tabLst/>
              <a:defRPr/>
            </a:pPr>
            <a:r>
              <a:rPr kumimoji="0" lang="en-US" sz="2400" b="1" i="0" u="none" strike="noStrike" kern="1200" cap="none" spc="0" normalizeH="0" baseline="0" noProof="0" dirty="0">
                <a:ln>
                  <a:noFill/>
                </a:ln>
                <a:solidFill>
                  <a:srgbClr val="FF0000"/>
                </a:solidFill>
                <a:effectLst/>
                <a:uLnTx/>
                <a:uFillTx/>
                <a:latin typeface="Georgia" panose="02040502050405020303" pitchFamily="18" charset="0"/>
                <a:ea typeface="+mn-ea"/>
                <a:cs typeface="+mn-cs"/>
              </a:rPr>
              <a:t>TO WHOM SHOULD LOAN CAN BE </a:t>
            </a:r>
            <a:r>
              <a:rPr kumimoji="0" lang="en-US" sz="3200" b="1" i="0" u="sng" strike="noStrike" kern="1200" cap="none" spc="0" normalizeH="0" baseline="0" noProof="0" dirty="0">
                <a:ln>
                  <a:noFill/>
                </a:ln>
                <a:solidFill>
                  <a:srgbClr val="FF0000"/>
                </a:solidFill>
                <a:effectLst/>
                <a:uLnTx/>
                <a:uFillTx/>
                <a:latin typeface="Georgia" panose="02040502050405020303" pitchFamily="18" charset="0"/>
                <a:ea typeface="+mn-ea"/>
                <a:cs typeface="+mn-cs"/>
              </a:rPr>
              <a:t>DISAPPROVED?</a:t>
            </a:r>
          </a:p>
          <a:p>
            <a:pPr marL="0" marR="0" lvl="0" indent="0" algn="ctr" defTabSz="914400" rtl="0" eaLnBrk="1" fontAlgn="auto" latinLnBrk="0" hangingPunct="1">
              <a:spcBef>
                <a:spcPts val="0"/>
              </a:spcBef>
              <a:spcAft>
                <a:spcPts val="0"/>
              </a:spcAft>
              <a:buClrTx/>
              <a:buSzTx/>
              <a:buFontTx/>
              <a:buNone/>
              <a:tabLst/>
              <a:defRPr/>
            </a:pPr>
            <a:r>
              <a:rPr kumimoji="0" lang="en-US" sz="2400" b="1" i="0" u="none" strike="noStrike" kern="1200" cap="none" spc="0" normalizeH="0" baseline="0" noProof="0" dirty="0">
                <a:ln>
                  <a:noFill/>
                </a:ln>
                <a:solidFill>
                  <a:srgbClr val="00B050"/>
                </a:solidFill>
                <a:effectLst/>
                <a:uLnTx/>
                <a:uFillTx/>
                <a:latin typeface="Georgia" panose="02040502050405020303" pitchFamily="18" charset="0"/>
                <a:ea typeface="+mn-ea"/>
                <a:cs typeface="+mn-cs"/>
              </a:rPr>
              <a:t>(Risky Group Category Of DEFAULTERS)</a:t>
            </a:r>
          </a:p>
        </p:txBody>
      </p:sp>
    </p:spTree>
    <p:extLst>
      <p:ext uri="{BB962C8B-B14F-4D97-AF65-F5344CB8AC3E}">
        <p14:creationId xmlns:p14="http://schemas.microsoft.com/office/powerpoint/2010/main" val="326790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773932" y="332656"/>
            <a:ext cx="9829799" cy="1219200"/>
          </a:xfrm>
        </p:spPr>
        <p:txBody>
          <a:bodyPr anchor="ctr"/>
          <a:lstStyle/>
          <a:p>
            <a:pPr algn="ctr"/>
            <a:r>
              <a:rPr lang="en-US" b="1" dirty="0">
                <a:solidFill>
                  <a:srgbClr val="C00000"/>
                </a:solidFill>
                <a:latin typeface="Bookman Old Style" panose="02050604050505020204" pitchFamily="18" charset="0"/>
              </a:rPr>
              <a:t>PROBLEM STATEMENT</a:t>
            </a:r>
            <a:endParaRPr lang="en-US" dirty="0">
              <a:latin typeface="Bookman Old Style" panose="02050604050505020204" pitchFamily="18" charset="0"/>
            </a:endParaRPr>
          </a:p>
        </p:txBody>
      </p:sp>
      <p:sp>
        <p:nvSpPr>
          <p:cNvPr id="3" name="Content Placeholder 2">
            <a:extLst>
              <a:ext uri="{FF2B5EF4-FFF2-40B4-BE49-F238E27FC236}">
                <a16:creationId xmlns:a16="http://schemas.microsoft.com/office/drawing/2014/main" id="{5F9C47BB-0762-07C7-22D4-1A954484A664}"/>
              </a:ext>
            </a:extLst>
          </p:cNvPr>
          <p:cNvSpPr>
            <a:spLocks noGrp="1"/>
          </p:cNvSpPr>
          <p:nvPr>
            <p:ph idx="1"/>
          </p:nvPr>
        </p:nvSpPr>
        <p:spPr>
          <a:xfrm>
            <a:off x="1611659" y="1988840"/>
            <a:ext cx="10154344" cy="4187825"/>
          </a:xfrm>
        </p:spPr>
        <p:txBody>
          <a:bodyPr>
            <a:normAutofit fontScale="92500" lnSpcReduction="10000"/>
          </a:bodyPr>
          <a:lstStyle/>
          <a:p>
            <a:pPr marL="0" indent="0">
              <a:buNone/>
            </a:pPr>
            <a:r>
              <a:rPr lang="en-US" b="1" dirty="0"/>
              <a:t>Two types of risks are associated with the bank’s/Financial Organization decision for Loan Approval:</a:t>
            </a:r>
          </a:p>
          <a:p>
            <a:pPr marL="0" indent="0">
              <a:buNone/>
            </a:pPr>
            <a:endParaRPr lang="en-US" dirty="0"/>
          </a:p>
          <a:p>
            <a:pPr marL="457200" indent="-457200">
              <a:buFont typeface="+mj-lt"/>
              <a:buAutoNum type="arabicPeriod"/>
            </a:pPr>
            <a:r>
              <a:rPr lang="en-US" dirty="0"/>
              <a:t>If the applicant is likely to repay the loan, then not approving the loan results in a loss of business to the company.</a:t>
            </a:r>
          </a:p>
          <a:p>
            <a:pPr marL="457200" indent="-457200">
              <a:buFont typeface="+mj-lt"/>
              <a:buAutoNum type="arabicPeriod"/>
            </a:pPr>
            <a:r>
              <a:rPr lang="en-US" dirty="0"/>
              <a:t>If the applicant is not likely to repay the loan, i.e. he/she is likely to default, then approving the loan may lead to a financial loss for the company.</a:t>
            </a:r>
          </a:p>
          <a:p>
            <a:pPr marL="457200" indent="-457200">
              <a:buFont typeface="+mj-lt"/>
              <a:buAutoNum type="arabicPeriod"/>
            </a:pPr>
            <a:endParaRPr lang="en-US" dirty="0"/>
          </a:p>
          <a:p>
            <a:pPr marL="0" indent="0">
              <a:buNone/>
            </a:pPr>
            <a:r>
              <a:rPr lang="en-US" b="1" dirty="0"/>
              <a:t>Identification of such applicants &amp; Strong Defaulter Driving Patterns using EDA is the aim of this case study.</a:t>
            </a:r>
            <a:endParaRPr lang="en-IN" b="1" dirty="0"/>
          </a:p>
        </p:txBody>
      </p:sp>
    </p:spTree>
    <p:extLst>
      <p:ext uri="{BB962C8B-B14F-4D97-AF65-F5344CB8AC3E}">
        <p14:creationId xmlns:p14="http://schemas.microsoft.com/office/powerpoint/2010/main" val="2193902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CD269-161B-230B-AE73-754F8F694A23}"/>
              </a:ext>
            </a:extLst>
          </p:cNvPr>
          <p:cNvSpPr>
            <a:spLocks noGrp="1"/>
          </p:cNvSpPr>
          <p:nvPr>
            <p:ph type="title"/>
          </p:nvPr>
        </p:nvSpPr>
        <p:spPr>
          <a:xfrm>
            <a:off x="1544010" y="141682"/>
            <a:ext cx="9829799" cy="599728"/>
          </a:xfrm>
        </p:spPr>
        <p:txBody>
          <a:bodyPr anchor="t">
            <a:normAutofit fontScale="90000"/>
          </a:bodyPr>
          <a:lstStyle/>
          <a:p>
            <a:pPr algn="ctr"/>
            <a:r>
              <a:rPr kumimoji="0" lang="en-IN" sz="4400" b="1" i="0" u="none" strike="noStrike" kern="1200" cap="none" spc="100" normalizeH="0" baseline="0" noProof="0" dirty="0">
                <a:ln>
                  <a:noFill/>
                </a:ln>
                <a:solidFill>
                  <a:srgbClr val="C00000"/>
                </a:solidFill>
                <a:effectLst/>
                <a:uLnTx/>
                <a:uFillTx/>
                <a:latin typeface="Bookman Old Style" panose="02050604050505020204" pitchFamily="18" charset="0"/>
                <a:ea typeface="+mj-ea"/>
                <a:cs typeface="+mj-cs"/>
              </a:rPr>
              <a:t>CONCLUSION</a:t>
            </a:r>
            <a:br>
              <a:rPr kumimoji="0" lang="en-IN" sz="4400" b="1" i="0" u="none" strike="noStrike" kern="1200" cap="none" spc="100" normalizeH="0" baseline="0" noProof="0" dirty="0">
                <a:ln>
                  <a:noFill/>
                </a:ln>
                <a:solidFill>
                  <a:srgbClr val="C00000"/>
                </a:solidFill>
                <a:effectLst/>
                <a:uLnTx/>
                <a:uFillTx/>
                <a:latin typeface="Bookman Old Style" panose="02050604050505020204" pitchFamily="18" charset="0"/>
                <a:ea typeface="+mj-ea"/>
                <a:cs typeface="+mj-cs"/>
              </a:rPr>
            </a:br>
            <a:endParaRPr lang="en-IN" dirty="0">
              <a:solidFill>
                <a:srgbClr val="C00000"/>
              </a:solidFill>
            </a:endParaRPr>
          </a:p>
        </p:txBody>
      </p:sp>
      <p:sp>
        <p:nvSpPr>
          <p:cNvPr id="3" name="Content Placeholder 2">
            <a:extLst>
              <a:ext uri="{FF2B5EF4-FFF2-40B4-BE49-F238E27FC236}">
                <a16:creationId xmlns:a16="http://schemas.microsoft.com/office/drawing/2014/main" id="{1277FEEC-FBD8-3D59-2F8F-CBABBD7CB607}"/>
              </a:ext>
            </a:extLst>
          </p:cNvPr>
          <p:cNvSpPr>
            <a:spLocks noGrp="1"/>
          </p:cNvSpPr>
          <p:nvPr>
            <p:ph idx="1"/>
          </p:nvPr>
        </p:nvSpPr>
        <p:spPr>
          <a:xfrm>
            <a:off x="1434085" y="1701691"/>
            <a:ext cx="10441160" cy="5087518"/>
          </a:xfrm>
        </p:spPr>
        <p:txBody>
          <a:bodyPr>
            <a:noAutofit/>
          </a:bodyPr>
          <a:lstStyle/>
          <a:p>
            <a:pPr marR="0" lvl="0" algn="just" defTabSz="914400" rtl="0" eaLnBrk="1" fontAlgn="auto" latinLnBrk="0" hangingPunct="1">
              <a:lnSpc>
                <a:spcPct val="150000"/>
              </a:lnSpc>
              <a:spcBef>
                <a:spcPts val="0"/>
              </a:spcBef>
              <a:spcAft>
                <a:spcPts val="0"/>
              </a:spcAft>
              <a:buClr>
                <a:schemeClr val="tx2"/>
              </a:buClr>
              <a:buSzTx/>
              <a:tabLst/>
              <a:defRPr/>
            </a:pP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Banks should focus on </a:t>
            </a: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'Students' ,'Pensioner</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 for successful repayments.</a:t>
            </a:r>
          </a:p>
          <a:p>
            <a:pPr marR="0" lvl="0" algn="just" defTabSz="914400" rtl="0" eaLnBrk="1" fontAlgn="auto" latinLnBrk="0" hangingPunct="1">
              <a:lnSpc>
                <a:spcPct val="150000"/>
              </a:lnSpc>
              <a:spcBef>
                <a:spcPts val="0"/>
              </a:spcBef>
              <a:spcAft>
                <a:spcPts val="0"/>
              </a:spcAft>
              <a:buClr>
                <a:schemeClr val="tx2"/>
              </a:buClr>
              <a:buSzTx/>
              <a:tabLst/>
              <a:defRPr/>
            </a:pP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Client with the </a:t>
            </a: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Higher Income Category</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a:t>
            </a:r>
          </a:p>
          <a:p>
            <a:pPr marR="0" lvl="0" algn="just" defTabSz="914400" rtl="0" eaLnBrk="1" fontAlgn="auto" latinLnBrk="0" hangingPunct="1">
              <a:lnSpc>
                <a:spcPct val="150000"/>
              </a:lnSpc>
              <a:spcBef>
                <a:spcPts val="0"/>
              </a:spcBef>
              <a:spcAft>
                <a:spcPts val="0"/>
              </a:spcAft>
              <a:buClr>
                <a:schemeClr val="tx2"/>
              </a:buClr>
              <a:buSzTx/>
              <a:tabLst/>
              <a:defRPr/>
            </a:pP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FEMALE</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 Client with </a:t>
            </a: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Higher Education</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a:t>
            </a:r>
          </a:p>
          <a:p>
            <a:pPr marR="0" lvl="0" algn="just" defTabSz="914400" rtl="0" eaLnBrk="1" fontAlgn="auto" latinLnBrk="0" hangingPunct="1">
              <a:lnSpc>
                <a:spcPct val="150000"/>
              </a:lnSpc>
              <a:spcBef>
                <a:spcPts val="0"/>
              </a:spcBef>
              <a:spcAft>
                <a:spcPts val="0"/>
              </a:spcAft>
              <a:buClr>
                <a:schemeClr val="tx2"/>
              </a:buClr>
              <a:buSzTx/>
              <a:tabLst/>
              <a:defRPr/>
            </a:pP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Clients who are working as </a:t>
            </a: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STATE Servant</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a:t>
            </a:r>
          </a:p>
          <a:p>
            <a:pPr marR="0" lvl="0" algn="just" defTabSz="914400" rtl="0" eaLnBrk="1" fontAlgn="auto" latinLnBrk="0" hangingPunct="1">
              <a:lnSpc>
                <a:spcPct val="150000"/>
              </a:lnSpc>
              <a:spcBef>
                <a:spcPts val="0"/>
              </a:spcBef>
              <a:spcAft>
                <a:spcPts val="0"/>
              </a:spcAft>
              <a:buClr>
                <a:schemeClr val="tx2"/>
              </a:buClr>
              <a:buSzTx/>
              <a:tabLst/>
              <a:defRPr/>
            </a:pP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Old People </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of any Income Group.</a:t>
            </a:r>
          </a:p>
          <a:p>
            <a:pPr marR="0" lvl="0" algn="just" defTabSz="914400" rtl="0" eaLnBrk="1" fontAlgn="auto" latinLnBrk="0" hangingPunct="1">
              <a:lnSpc>
                <a:spcPct val="150000"/>
              </a:lnSpc>
              <a:spcBef>
                <a:spcPts val="0"/>
              </a:spcBef>
              <a:spcAft>
                <a:spcPts val="0"/>
              </a:spcAft>
              <a:buClr>
                <a:schemeClr val="tx2"/>
              </a:buClr>
              <a:buSzTx/>
              <a:tabLst/>
              <a:defRPr/>
            </a:pP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Client’s who’s </a:t>
            </a: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Previous Loan </a:t>
            </a:r>
            <a:r>
              <a:rPr kumimoji="0" lang="en-US" sz="2000" i="0" u="none" strike="noStrike" kern="1200" cap="none" spc="0" normalizeH="0" baseline="0" noProof="0" dirty="0">
                <a:ln>
                  <a:noFill/>
                </a:ln>
                <a:solidFill>
                  <a:srgbClr val="000000"/>
                </a:solidFill>
                <a:effectLst/>
                <a:uLnTx/>
                <a:uFillTx/>
                <a:latin typeface="Book Antiqua" panose="02040602050305030304" pitchFamily="18" charset="0"/>
              </a:rPr>
              <a:t>was</a:t>
            </a: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 Approved</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a:t>
            </a:r>
          </a:p>
          <a:p>
            <a:pPr marR="0" lvl="0" algn="just" defTabSz="914400" rtl="0" eaLnBrk="1" fontAlgn="auto" latinLnBrk="0" hangingPunct="1">
              <a:lnSpc>
                <a:spcPct val="150000"/>
              </a:lnSpc>
              <a:spcBef>
                <a:spcPts val="0"/>
              </a:spcBef>
              <a:spcAft>
                <a:spcPts val="0"/>
              </a:spcAft>
              <a:buClr>
                <a:schemeClr val="tx2"/>
              </a:buClr>
              <a:buSzTx/>
              <a:tabLst/>
              <a:defRPr/>
            </a:pP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Old Female </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Client</a:t>
            </a:r>
          </a:p>
          <a:p>
            <a:pPr marR="0" lvl="0" algn="just" defTabSz="914400" rtl="0" eaLnBrk="1" fontAlgn="auto" latinLnBrk="0" hangingPunct="1">
              <a:lnSpc>
                <a:spcPct val="100000"/>
              </a:lnSpc>
              <a:spcBef>
                <a:spcPts val="0"/>
              </a:spcBef>
              <a:spcAft>
                <a:spcPts val="0"/>
              </a:spcAft>
              <a:buClr>
                <a:schemeClr val="tx2"/>
              </a:buClr>
              <a:buSzTx/>
              <a:tabLst/>
              <a:defRPr/>
            </a:pP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For successful payments, banks should focus more on contract types such as "</a:t>
            </a: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businessman"</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 "pensioner" and "student" with </a:t>
            </a: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housing types </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other than "co-op unit.“</a:t>
            </a:r>
          </a:p>
          <a:p>
            <a:pPr marR="0" lvl="0" algn="just" defTabSz="914400" rtl="0" eaLnBrk="1" fontAlgn="auto" latinLnBrk="0" hangingPunct="1">
              <a:lnSpc>
                <a:spcPct val="100000"/>
              </a:lnSpc>
              <a:spcBef>
                <a:spcPts val="0"/>
              </a:spcBef>
              <a:spcAft>
                <a:spcPts val="0"/>
              </a:spcAft>
              <a:buClr>
                <a:schemeClr val="tx2"/>
              </a:buClr>
              <a:buSzTx/>
              <a:tabLst/>
              <a:defRPr/>
            </a:pPr>
            <a:endParaRPr kumimoji="0" lang="en-US" sz="600" b="0" i="0" u="none" strike="noStrike" kern="1200" cap="none" spc="0" normalizeH="0" baseline="0" noProof="0" dirty="0">
              <a:ln>
                <a:noFill/>
              </a:ln>
              <a:solidFill>
                <a:srgbClr val="000000"/>
              </a:solidFill>
              <a:effectLst/>
              <a:uLnTx/>
              <a:uFillTx/>
              <a:latin typeface="Book Antiqua" panose="02040602050305030304" pitchFamily="18" charset="0"/>
            </a:endParaRPr>
          </a:p>
          <a:p>
            <a:pPr marR="0" lvl="0" algn="just" defTabSz="914400" rtl="0" eaLnBrk="1" fontAlgn="auto" latinLnBrk="0" hangingPunct="1">
              <a:lnSpc>
                <a:spcPct val="100000"/>
              </a:lnSpc>
              <a:spcBef>
                <a:spcPts val="0"/>
              </a:spcBef>
              <a:spcAft>
                <a:spcPts val="0"/>
              </a:spcAft>
              <a:buClr>
                <a:schemeClr val="tx2"/>
              </a:buClr>
              <a:buSzTx/>
              <a:tabLst/>
              <a:defRPr/>
            </a:pP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Get as much as clients from housing type ‘</a:t>
            </a: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With parents’ </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as they have the Fewest Failed Payments.</a:t>
            </a:r>
          </a:p>
          <a:p>
            <a:pPr marR="0" lvl="0" algn="just" defTabSz="914400" rtl="0" eaLnBrk="1" fontAlgn="auto" latinLnBrk="0" hangingPunct="1">
              <a:lnSpc>
                <a:spcPct val="150000"/>
              </a:lnSpc>
              <a:spcBef>
                <a:spcPts val="0"/>
              </a:spcBef>
              <a:spcAft>
                <a:spcPts val="0"/>
              </a:spcAft>
              <a:buClr>
                <a:schemeClr val="tx2"/>
              </a:buClr>
              <a:buSzTx/>
              <a:tabLst/>
              <a:defRPr/>
            </a:pPr>
            <a:r>
              <a:rPr kumimoji="0" lang="en-US" sz="2000" b="1" i="0" u="none" strike="noStrike" kern="1200" cap="none" spc="0" normalizeH="0" baseline="0" noProof="0" dirty="0">
                <a:ln>
                  <a:noFill/>
                </a:ln>
                <a:solidFill>
                  <a:srgbClr val="000000"/>
                </a:solidFill>
                <a:effectLst/>
                <a:uLnTx/>
                <a:uFillTx/>
                <a:latin typeface="Book Antiqua" panose="02040602050305030304" pitchFamily="18" charset="0"/>
              </a:rPr>
              <a:t>Repeater</a:t>
            </a:r>
            <a:r>
              <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rPr>
              <a:t> has highest number of approved loans.</a:t>
            </a:r>
          </a:p>
          <a:p>
            <a:pPr marR="0" lvl="0" algn="just" defTabSz="914400" rtl="0" eaLnBrk="1" fontAlgn="auto" latinLnBrk="0" hangingPunct="1">
              <a:lnSpc>
                <a:spcPct val="150000"/>
              </a:lnSpc>
              <a:spcBef>
                <a:spcPts val="0"/>
              </a:spcBef>
              <a:spcAft>
                <a:spcPts val="0"/>
              </a:spcAft>
              <a:buClr>
                <a:schemeClr val="tx2"/>
              </a:buClr>
              <a:buSzTx/>
              <a:tabLst/>
              <a:defRPr/>
            </a:pPr>
            <a:endParaRPr kumimoji="0" lang="en-US" sz="2000" b="0" i="0" u="none" strike="noStrike" kern="1200" cap="none" spc="0" normalizeH="0" baseline="0" noProof="0" dirty="0">
              <a:ln>
                <a:noFill/>
              </a:ln>
              <a:solidFill>
                <a:srgbClr val="000000"/>
              </a:solidFill>
              <a:effectLst/>
              <a:uLnTx/>
              <a:uFillTx/>
              <a:latin typeface="Book Antiqua" panose="02040602050305030304" pitchFamily="18" charset="0"/>
            </a:endParaRPr>
          </a:p>
          <a:p>
            <a:pPr algn="just">
              <a:lnSpc>
                <a:spcPct val="150000"/>
              </a:lnSpc>
              <a:spcBef>
                <a:spcPts val="0"/>
              </a:spcBef>
              <a:buClr>
                <a:schemeClr val="tx2"/>
              </a:buClr>
            </a:pPr>
            <a:endParaRPr lang="en-IN" sz="2000" dirty="0">
              <a:latin typeface="Book Antiqua" panose="02040602050305030304" pitchFamily="18" charset="0"/>
            </a:endParaRPr>
          </a:p>
        </p:txBody>
      </p:sp>
      <p:sp>
        <p:nvSpPr>
          <p:cNvPr id="4" name="TextBox 3">
            <a:extLst>
              <a:ext uri="{FF2B5EF4-FFF2-40B4-BE49-F238E27FC236}">
                <a16:creationId xmlns:a16="http://schemas.microsoft.com/office/drawing/2014/main" id="{E74ABA33-1201-202E-F76A-443CDE4214C5}"/>
              </a:ext>
            </a:extLst>
          </p:cNvPr>
          <p:cNvSpPr txBox="1"/>
          <p:nvPr/>
        </p:nvSpPr>
        <p:spPr>
          <a:xfrm>
            <a:off x="1269331" y="764704"/>
            <a:ext cx="10770669" cy="954107"/>
          </a:xfrm>
          <a:prstGeom prst="rect">
            <a:avLst/>
          </a:prstGeom>
          <a:noFill/>
        </p:spPr>
        <p:txBody>
          <a:bodyPr wrap="square" rtlCol="0">
            <a:spAutoFit/>
          </a:bodyPr>
          <a:lstStyle/>
          <a:p>
            <a:pPr algn="ctr"/>
            <a:r>
              <a:rPr lang="en-US" sz="2400" b="1" dirty="0">
                <a:solidFill>
                  <a:srgbClr val="FF0000"/>
                </a:solidFill>
                <a:latin typeface="Georgia" panose="02040502050405020303" pitchFamily="18" charset="0"/>
              </a:rPr>
              <a:t>TO WHOM SHOULD LOAN CAN BE </a:t>
            </a:r>
            <a:r>
              <a:rPr lang="en-US" sz="3200" b="1" u="sng" dirty="0">
                <a:solidFill>
                  <a:srgbClr val="FF3300"/>
                </a:solidFill>
                <a:latin typeface="Georgia" panose="02040502050405020303" pitchFamily="18" charset="0"/>
              </a:rPr>
              <a:t>APPROVED?</a:t>
            </a:r>
          </a:p>
          <a:p>
            <a:pPr algn="ctr"/>
            <a:r>
              <a:rPr lang="en-US" sz="2400" b="1" dirty="0">
                <a:solidFill>
                  <a:srgbClr val="00B050"/>
                </a:solidFill>
                <a:latin typeface="Georgia" panose="02040502050405020303" pitchFamily="18" charset="0"/>
              </a:rPr>
              <a:t>(Recommended Group Category To Have Non-Defaulter)</a:t>
            </a:r>
          </a:p>
        </p:txBody>
      </p:sp>
    </p:spTree>
    <p:extLst>
      <p:ext uri="{BB962C8B-B14F-4D97-AF65-F5344CB8AC3E}">
        <p14:creationId xmlns:p14="http://schemas.microsoft.com/office/powerpoint/2010/main" val="111853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8D2A668-5937-FD2F-9830-72E35218791D}"/>
              </a:ext>
            </a:extLst>
          </p:cNvPr>
          <p:cNvSpPr>
            <a:spLocks noGrp="1"/>
          </p:cNvSpPr>
          <p:nvPr>
            <p:ph type="subTitle" idx="1"/>
          </p:nvPr>
        </p:nvSpPr>
        <p:spPr/>
        <p: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IN" sz="2800" b="1" i="0" u="sng" strike="noStrike" kern="1200" cap="none" spc="0" normalizeH="0" baseline="0" noProof="0" dirty="0">
                <a:ln>
                  <a:noFill/>
                </a:ln>
                <a:solidFill>
                  <a:srgbClr val="000000">
                    <a:lumMod val="95000"/>
                    <a:lumOff val="5000"/>
                  </a:srgbClr>
                </a:solidFill>
                <a:effectLst/>
                <a:uLnTx/>
                <a:uFillTx/>
                <a:latin typeface="Times New Roman" panose="02020603050405020304" pitchFamily="18" charset="0"/>
                <a:ea typeface="+mn-ea"/>
                <a:cs typeface="Times New Roman" panose="02020603050405020304" pitchFamily="18" charset="0"/>
              </a:rPr>
              <a:t>SUBMITTED BY:</a:t>
            </a: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IN" sz="3000" b="1" i="0" u="none" strike="noStrike" kern="1200" cap="none" spc="0" normalizeH="0" baseline="0" noProof="0" dirty="0">
                <a:ln>
                  <a:noFill/>
                </a:ln>
                <a:solidFill>
                  <a:srgbClr val="FF0000"/>
                </a:solidFill>
                <a:effectLst/>
                <a:uLnTx/>
                <a:uFillTx/>
                <a:latin typeface="Bookman Old Style" panose="02050604050505020204" pitchFamily="18" charset="0"/>
                <a:ea typeface="Microsoft Sans Serif" panose="020B0604020202020204" pitchFamily="34" charset="0"/>
                <a:cs typeface="Microsoft Sans Serif" panose="020B0604020202020204" pitchFamily="34" charset="0"/>
              </a:rPr>
              <a:t>GURPREET KAUR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000" b="1" i="0" u="none" strike="noStrike" kern="1200" cap="none" spc="0" normalizeH="0" baseline="0" noProof="0" dirty="0">
                <a:ln>
                  <a:noFill/>
                </a:ln>
                <a:solidFill>
                  <a:srgbClr val="FF0000"/>
                </a:solidFill>
                <a:effectLst/>
                <a:uLnTx/>
                <a:uFillTx/>
                <a:latin typeface="Bookman Old Style" panose="02050604050505020204" pitchFamily="18" charset="0"/>
                <a:ea typeface="Microsoft Sans Serif" panose="020B0604020202020204" pitchFamily="34" charset="0"/>
                <a:cs typeface="Microsoft Sans Serif" panose="020B0604020202020204" pitchFamily="34" charset="0"/>
              </a:rPr>
              <a:t>DSC43</a:t>
            </a:r>
          </a:p>
          <a:p>
            <a:endParaRPr lang="en-IN" dirty="0"/>
          </a:p>
        </p:txBody>
      </p:sp>
      <p:pic>
        <p:nvPicPr>
          <p:cNvPr id="4" name="Picture 3">
            <a:extLst>
              <a:ext uri="{FF2B5EF4-FFF2-40B4-BE49-F238E27FC236}">
                <a16:creationId xmlns:a16="http://schemas.microsoft.com/office/drawing/2014/main" id="{DE376664-76EE-56A4-C8F2-464DF62FF16B}"/>
              </a:ext>
            </a:extLst>
          </p:cNvPr>
          <p:cNvPicPr>
            <a:picLocks noChangeAspect="1"/>
          </p:cNvPicPr>
          <p:nvPr/>
        </p:nvPicPr>
        <p:blipFill>
          <a:blip r:embed="rId2"/>
          <a:stretch>
            <a:fillRect/>
          </a:stretch>
        </p:blipFill>
        <p:spPr>
          <a:xfrm>
            <a:off x="1125860" y="1052736"/>
            <a:ext cx="6536726" cy="2736304"/>
          </a:xfrm>
          <a:prstGeom prst="rect">
            <a:avLst/>
          </a:prstGeom>
        </p:spPr>
      </p:pic>
    </p:spTree>
    <p:extLst>
      <p:ext uri="{BB962C8B-B14F-4D97-AF65-F5344CB8AC3E}">
        <p14:creationId xmlns:p14="http://schemas.microsoft.com/office/powerpoint/2010/main" val="3058311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6711" y="685673"/>
            <a:ext cx="9829798" cy="1219200"/>
          </a:xfrm>
        </p:spPr>
        <p:txBody>
          <a:bodyPr anchor="ctr">
            <a:normAutofit fontScale="9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400" b="1" i="0" u="none" strike="noStrike" kern="1200" cap="none" spc="100" normalizeH="0" baseline="0" noProof="0" dirty="0">
                <a:ln>
                  <a:noFill/>
                </a:ln>
                <a:solidFill>
                  <a:srgbClr val="C00000"/>
                </a:solidFill>
                <a:effectLst/>
                <a:uLnTx/>
                <a:uFillTx/>
                <a:latin typeface="Bookman Old Style" panose="02050604050505020204" pitchFamily="18" charset="0"/>
                <a:ea typeface="+mj-ea"/>
                <a:cs typeface="+mj-cs"/>
              </a:rPr>
              <a:t>EDA APPROACH </a:t>
            </a:r>
            <a:br>
              <a:rPr kumimoji="0" lang="en-IN" sz="4400" b="1" i="0" u="none" strike="noStrike" kern="1200" cap="none" spc="100" normalizeH="0" baseline="0" noProof="0" dirty="0">
                <a:ln>
                  <a:noFill/>
                </a:ln>
                <a:solidFill>
                  <a:srgbClr val="C00000"/>
                </a:solidFill>
                <a:effectLst/>
                <a:uLnTx/>
                <a:uFillTx/>
                <a:latin typeface="Bookman Old Style" panose="02050604050505020204" pitchFamily="18" charset="0"/>
                <a:ea typeface="+mj-ea"/>
                <a:cs typeface="+mj-cs"/>
              </a:rPr>
            </a:br>
            <a:br>
              <a:rPr kumimoji="0" lang="en-IN" sz="2800" b="1" i="0" u="none" strike="noStrike" kern="1200" cap="none" spc="0" normalizeH="0" baseline="0" noProof="0" dirty="0">
                <a:ln>
                  <a:noFill/>
                </a:ln>
                <a:solidFill>
                  <a:srgbClr val="C00000"/>
                </a:solidFill>
                <a:effectLst/>
                <a:uLnTx/>
                <a:uFillTx/>
                <a:latin typeface="Bookman Old Style" panose="02050604050505020204" pitchFamily="18" charset="0"/>
                <a:ea typeface="+mn-ea"/>
                <a:cs typeface="+mn-cs"/>
              </a:rPr>
            </a:br>
            <a:endParaRPr lang="en-US" dirty="0">
              <a:solidFill>
                <a:srgbClr val="C00000"/>
              </a:solidFill>
            </a:endParaRPr>
          </a:p>
        </p:txBody>
      </p:sp>
      <p:sp>
        <p:nvSpPr>
          <p:cNvPr id="3" name="Content Placeholder 2"/>
          <p:cNvSpPr>
            <a:spLocks noGrp="1"/>
          </p:cNvSpPr>
          <p:nvPr>
            <p:ph sz="half" idx="1"/>
          </p:nvPr>
        </p:nvSpPr>
        <p:spPr>
          <a:xfrm>
            <a:off x="1428854" y="2480702"/>
            <a:ext cx="4800600" cy="4044642"/>
          </a:xfrm>
        </p:spPr>
        <p:txBody>
          <a:bodyPr>
            <a:noAutofit/>
          </a:bodyPr>
          <a:lstStyle/>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Dataset Inspection (Data Understanding) </a:t>
            </a:r>
            <a:endPar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mn-ea"/>
              <a:cs typeface="+mn-cs"/>
            </a:endParaRP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Data Imbalance Check</a:t>
            </a:r>
            <a:endPar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mn-ea"/>
              <a:cs typeface="+mn-cs"/>
            </a:endParaRP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Data Cleaning, Manipulation &amp; Analysis </a:t>
            </a: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Transformation Of Dates (Days, Quarter, Years)</a:t>
            </a:r>
            <a:endPar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mn-ea"/>
              <a:cs typeface="+mn-cs"/>
            </a:endParaRP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Missing Value Analysis </a:t>
            </a:r>
            <a:endPar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mn-ea"/>
              <a:cs typeface="+mn-cs"/>
            </a:endParaRP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Imputation in Missing Value Analysis </a:t>
            </a: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Outliers Analysis</a:t>
            </a: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Univariate Analysis Of Categorical Columns </a:t>
            </a:r>
            <a:endPar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mn-ea"/>
              <a:cs typeface="+mn-cs"/>
            </a:endParaRP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Univariate Analysis of Numerical Columns </a:t>
            </a: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Segmented Univariate Analysis </a:t>
            </a: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Bivariate Analysis </a:t>
            </a: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r>
              <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Top 10 Correlated Columns (CORR)</a:t>
            </a:r>
            <a:endPar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mn-ea"/>
              <a:cs typeface="+mn-cs"/>
            </a:endParaRPr>
          </a:p>
          <a:p>
            <a:pPr marL="342900" marR="0" lvl="0" indent="-342900" algn="l" defTabSz="914400" rtl="0" eaLnBrk="1" fontAlgn="auto" latinLnBrk="0" hangingPunct="1">
              <a:lnSpc>
                <a:spcPct val="100000"/>
              </a:lnSpc>
              <a:spcBef>
                <a:spcPts val="1000"/>
              </a:spcBef>
              <a:spcAft>
                <a:spcPts val="0"/>
              </a:spcAft>
              <a:buClrTx/>
              <a:buSzTx/>
              <a:buFont typeface="+mj-lt"/>
              <a:buAutoNum type="arabicPeriod"/>
              <a:tabLst/>
              <a:defRPr/>
            </a:pPr>
            <a:endParaRPr kumimoji="0" lang="en-IN" sz="15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28F1363E-A8B1-1562-1A82-08DFE094E923}"/>
              </a:ext>
            </a:extLst>
          </p:cNvPr>
          <p:cNvSpPr>
            <a:spLocks noGrp="1"/>
          </p:cNvSpPr>
          <p:nvPr>
            <p:ph sz="half" idx="2"/>
          </p:nvPr>
        </p:nvSpPr>
        <p:spPr>
          <a:xfrm>
            <a:off x="6361734" y="2501768"/>
            <a:ext cx="5472603" cy="4356232"/>
          </a:xfrm>
        </p:spPr>
        <p:txBody>
          <a:bodyPr>
            <a:normAutofit fontScale="77500" lnSpcReduction="20000"/>
          </a:bodyPr>
          <a:lstStyle/>
          <a:p>
            <a:pPr marL="457200" marR="0" lvl="0" indent="-457200" algn="just" defTabSz="914400" rtl="0" eaLnBrk="1" fontAlgn="auto" latinLnBrk="0" hangingPunct="1">
              <a:lnSpc>
                <a:spcPct val="100000"/>
              </a:lnSpc>
              <a:spcBef>
                <a:spcPts val="1000"/>
              </a:spcBef>
              <a:spcAft>
                <a:spcPts val="0"/>
              </a:spcAft>
              <a:buClrTx/>
              <a:buSzTx/>
              <a:buFont typeface="+mj-lt"/>
              <a:buAutoNum type="arabicPeriod" startAt="13"/>
              <a:tabLst/>
              <a:defRPr/>
            </a:pPr>
            <a:r>
              <a:rPr kumimoji="0" lang="en-IN" sz="19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Data Reading &amp; Dataset Inspection Of Previous   Application Dataset </a:t>
            </a:r>
          </a:p>
          <a:p>
            <a:pPr marL="457200" marR="0" lvl="0" indent="-457200" algn="just" defTabSz="914400" rtl="0" eaLnBrk="1" fontAlgn="auto" latinLnBrk="0" hangingPunct="1">
              <a:lnSpc>
                <a:spcPct val="100000"/>
              </a:lnSpc>
              <a:spcBef>
                <a:spcPts val="1000"/>
              </a:spcBef>
              <a:spcAft>
                <a:spcPts val="0"/>
              </a:spcAft>
              <a:buClrTx/>
              <a:buSzTx/>
              <a:buFont typeface="+mj-lt"/>
              <a:buAutoNum type="arabicPeriod" startAt="13"/>
              <a:tabLst/>
              <a:defRPr/>
            </a:pPr>
            <a:r>
              <a:rPr kumimoji="0" lang="en-US" sz="19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Merging Previous-Application dataset with Current-Application dataset </a:t>
            </a:r>
          </a:p>
          <a:p>
            <a:pPr marL="457200" marR="0" lvl="0" indent="-457200" algn="just" defTabSz="914400" rtl="0" eaLnBrk="1" fontAlgn="auto" latinLnBrk="0" hangingPunct="1">
              <a:lnSpc>
                <a:spcPct val="100000"/>
              </a:lnSpc>
              <a:spcBef>
                <a:spcPts val="1000"/>
              </a:spcBef>
              <a:spcAft>
                <a:spcPts val="0"/>
              </a:spcAft>
              <a:buClrTx/>
              <a:buSzTx/>
              <a:buFont typeface="+mj-lt"/>
              <a:buAutoNum type="arabicPeriod" startAt="13"/>
              <a:tabLst/>
              <a:defRPr/>
            </a:pPr>
            <a:r>
              <a:rPr kumimoji="0" lang="en-IN" sz="19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Data Cleaning, Manipulation &amp; Analysis </a:t>
            </a:r>
            <a:endParaRPr lang="en-US" sz="1900" b="1" noProof="0" dirty="0">
              <a:solidFill>
                <a:srgbClr val="000000"/>
              </a:solidFill>
              <a:latin typeface="Book Antiqua" panose="02040602050305030304" pitchFamily="18" charset="0"/>
              <a:ea typeface="Calibri" panose="020F0502020204030204" pitchFamily="34" charset="0"/>
              <a:cs typeface="Times New Roman" panose="02020603050405020304" pitchFamily="18" charset="0"/>
            </a:endParaRPr>
          </a:p>
          <a:p>
            <a:pPr marL="457200" marR="0" lvl="0" indent="-457200" algn="just" defTabSz="914400" rtl="0" eaLnBrk="1" fontAlgn="auto" latinLnBrk="0" hangingPunct="1">
              <a:lnSpc>
                <a:spcPct val="100000"/>
              </a:lnSpc>
              <a:spcBef>
                <a:spcPts val="1000"/>
              </a:spcBef>
              <a:spcAft>
                <a:spcPts val="0"/>
              </a:spcAft>
              <a:buClrTx/>
              <a:buSzTx/>
              <a:buFont typeface="+mj-lt"/>
              <a:buAutoNum type="arabicPeriod" startAt="13"/>
              <a:tabLst/>
              <a:defRPr/>
            </a:pPr>
            <a:r>
              <a:rPr kumimoji="0" lang="en-IN" sz="19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Transformation Of Dates (Days, Quarter, Years) of Merged Dataset</a:t>
            </a:r>
            <a:endParaRPr lang="en-IN" sz="1900" b="1" dirty="0">
              <a:solidFill>
                <a:srgbClr val="000000"/>
              </a:solidFill>
              <a:latin typeface="Book Antiqua" panose="02040602050305030304" pitchFamily="18" charset="0"/>
            </a:endParaRPr>
          </a:p>
          <a:p>
            <a:pPr marL="457200" marR="0" lvl="0" indent="-457200" algn="just" defTabSz="914400" rtl="0" eaLnBrk="1" fontAlgn="auto" latinLnBrk="0" hangingPunct="1">
              <a:lnSpc>
                <a:spcPct val="100000"/>
              </a:lnSpc>
              <a:spcBef>
                <a:spcPts val="1000"/>
              </a:spcBef>
              <a:spcAft>
                <a:spcPts val="0"/>
              </a:spcAft>
              <a:buClrTx/>
              <a:buSzTx/>
              <a:buFont typeface="+mj-lt"/>
              <a:buAutoNum type="arabicPeriod" startAt="13"/>
              <a:tabLst/>
              <a:defRPr/>
            </a:pPr>
            <a:r>
              <a:rPr kumimoji="0" lang="en-IN" sz="19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Missing Value Analysis of Merged Dataset</a:t>
            </a:r>
            <a:endParaRPr lang="en-IN" sz="1900" b="1" dirty="0">
              <a:solidFill>
                <a:srgbClr val="000000"/>
              </a:solidFill>
              <a:latin typeface="Book Antiqua" panose="02040602050305030304" pitchFamily="18" charset="0"/>
            </a:endParaRPr>
          </a:p>
          <a:p>
            <a:pPr marL="457200" marR="0" lvl="0" indent="-457200" algn="just" defTabSz="914400" rtl="0" eaLnBrk="1" fontAlgn="auto" latinLnBrk="0" hangingPunct="1">
              <a:lnSpc>
                <a:spcPct val="100000"/>
              </a:lnSpc>
              <a:spcBef>
                <a:spcPts val="1000"/>
              </a:spcBef>
              <a:spcAft>
                <a:spcPts val="0"/>
              </a:spcAft>
              <a:buClrTx/>
              <a:buSzTx/>
              <a:buFont typeface="+mj-lt"/>
              <a:buAutoNum type="arabicPeriod" startAt="13"/>
              <a:tabLst/>
              <a:defRPr/>
            </a:pPr>
            <a:r>
              <a:rPr kumimoji="0" lang="en-IN" sz="19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Univariate Analysis Of Categorical Columns Of Merged Dataset</a:t>
            </a:r>
            <a:endParaRPr lang="en-IN" sz="1900" b="1" noProof="0" dirty="0">
              <a:solidFill>
                <a:srgbClr val="000000"/>
              </a:solidFill>
              <a:latin typeface="Book Antiqua" panose="02040602050305030304" pitchFamily="18" charset="0"/>
            </a:endParaRPr>
          </a:p>
          <a:p>
            <a:pPr marL="457200" marR="0" lvl="0" indent="-457200" algn="just" defTabSz="914400" rtl="0" eaLnBrk="1" fontAlgn="auto" latinLnBrk="0" hangingPunct="1">
              <a:lnSpc>
                <a:spcPct val="120000"/>
              </a:lnSpc>
              <a:spcBef>
                <a:spcPts val="1000"/>
              </a:spcBef>
              <a:spcAft>
                <a:spcPts val="0"/>
              </a:spcAft>
              <a:buClrTx/>
              <a:buSzTx/>
              <a:buFont typeface="+mj-lt"/>
              <a:buAutoNum type="arabicPeriod" startAt="13"/>
              <a:tabLst/>
              <a:defRPr/>
            </a:pPr>
            <a:r>
              <a:rPr kumimoji="0" lang="en-IN" sz="19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Univariate Analysis of Numerical Columns of Merged Dataset. </a:t>
            </a:r>
          </a:p>
          <a:p>
            <a:pPr marL="457200" marR="0" lvl="0" indent="-457200" algn="just" defTabSz="914400" rtl="0" eaLnBrk="1" fontAlgn="auto" latinLnBrk="0" hangingPunct="1">
              <a:lnSpc>
                <a:spcPct val="100000"/>
              </a:lnSpc>
              <a:spcBef>
                <a:spcPts val="1000"/>
              </a:spcBef>
              <a:spcAft>
                <a:spcPts val="0"/>
              </a:spcAft>
              <a:buClrTx/>
              <a:buSzTx/>
              <a:buFont typeface="+mj-lt"/>
              <a:buAutoNum type="arabicPeriod" startAt="13"/>
              <a:tabLst/>
              <a:defRPr/>
            </a:pPr>
            <a:r>
              <a:rPr kumimoji="0" lang="en-IN" sz="19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Segmented Univariate Analysis Merged Dataset</a:t>
            </a:r>
          </a:p>
          <a:p>
            <a:pPr marL="457200" marR="0" lvl="0" indent="-457200" algn="just" defTabSz="914400" rtl="0" eaLnBrk="1" fontAlgn="auto" latinLnBrk="0" hangingPunct="1">
              <a:lnSpc>
                <a:spcPct val="100000"/>
              </a:lnSpc>
              <a:spcBef>
                <a:spcPts val="1000"/>
              </a:spcBef>
              <a:spcAft>
                <a:spcPts val="0"/>
              </a:spcAft>
              <a:buClrTx/>
              <a:buSzTx/>
              <a:buFont typeface="+mj-lt"/>
              <a:buAutoNum type="arabicPeriod" startAt="13"/>
              <a:tabLst/>
              <a:defRPr/>
            </a:pPr>
            <a:r>
              <a:rPr kumimoji="0" lang="en-IN" sz="19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Bivariate Analysis Of Merged Dataset</a:t>
            </a:r>
          </a:p>
          <a:p>
            <a:pPr marL="457200" marR="0" lvl="0" indent="-457200" algn="just" defTabSz="914400" rtl="0" eaLnBrk="1" fontAlgn="auto" latinLnBrk="0" hangingPunct="1">
              <a:lnSpc>
                <a:spcPct val="100000"/>
              </a:lnSpc>
              <a:spcBef>
                <a:spcPts val="1000"/>
              </a:spcBef>
              <a:spcAft>
                <a:spcPts val="0"/>
              </a:spcAft>
              <a:buClrTx/>
              <a:buSzTx/>
              <a:buFont typeface="+mj-lt"/>
              <a:buAutoNum type="arabicPeriod" startAt="13"/>
              <a:tabLst/>
              <a:defRPr/>
            </a:pPr>
            <a:r>
              <a:rPr kumimoji="0" lang="en-US" sz="19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rPr>
              <a:t>Conclusion (Summary) With Strong Indicators To Drive Business Decisions</a:t>
            </a:r>
            <a:endParaRPr kumimoji="0" lang="en-IN" sz="1900" b="1" i="0" u="none" strike="noStrike" kern="1200" cap="none" spc="0" normalizeH="0" baseline="0" noProof="0" dirty="0">
              <a:ln>
                <a:noFill/>
              </a:ln>
              <a:solidFill>
                <a:srgbClr val="000000"/>
              </a:solidFill>
              <a:effectLst/>
              <a:uLnTx/>
              <a:uFillTx/>
              <a:latin typeface="Book Antiqua" panose="02040602050305030304" pitchFamily="18" charset="0"/>
              <a:ea typeface="Calibri" panose="020F0502020204030204" pitchFamily="34" charset="0"/>
              <a:cs typeface="Times New Roman" panose="02020603050405020304" pitchFamily="18" charset="0"/>
            </a:endParaRPr>
          </a:p>
          <a:p>
            <a:pPr marL="0" marR="0" lvl="0" indent="0" algn="just" defTabSz="914400" rtl="0" eaLnBrk="1" fontAlgn="auto" latinLnBrk="0" hangingPunct="1">
              <a:lnSpc>
                <a:spcPct val="100000"/>
              </a:lnSpc>
              <a:spcBef>
                <a:spcPts val="1000"/>
              </a:spcBef>
              <a:spcAft>
                <a:spcPts val="0"/>
              </a:spcAft>
              <a:buClrTx/>
              <a:buSzTx/>
              <a:buNone/>
              <a:tabLst/>
              <a:defRPr/>
            </a:pPr>
            <a:endParaRPr lang="en-IN" dirty="0"/>
          </a:p>
        </p:txBody>
      </p:sp>
      <p:sp>
        <p:nvSpPr>
          <p:cNvPr id="6" name="TextBox 5">
            <a:extLst>
              <a:ext uri="{FF2B5EF4-FFF2-40B4-BE49-F238E27FC236}">
                <a16:creationId xmlns:a16="http://schemas.microsoft.com/office/drawing/2014/main" id="{B218C73F-FCE2-632F-6D7D-40D596E73811}"/>
              </a:ext>
            </a:extLst>
          </p:cNvPr>
          <p:cNvSpPr txBox="1"/>
          <p:nvPr/>
        </p:nvSpPr>
        <p:spPr>
          <a:xfrm>
            <a:off x="981844" y="1700808"/>
            <a:ext cx="5472608" cy="707886"/>
          </a:xfrm>
          <a:prstGeom prst="rect">
            <a:avLst/>
          </a:prstGeom>
          <a:noFill/>
        </p:spPr>
        <p:txBody>
          <a:bodyPr wrap="square" rtlCol="0">
            <a:spAutoFit/>
          </a:bodyPr>
          <a:lstStyle/>
          <a:p>
            <a:pPr algn="ctr"/>
            <a:r>
              <a:rPr kumimoji="0" lang="en-IN" sz="2000" b="1" i="0" u="none" strike="noStrike" kern="1200" cap="none" spc="0" normalizeH="0" baseline="0" noProof="0" dirty="0">
                <a:ln>
                  <a:noFill/>
                </a:ln>
                <a:solidFill>
                  <a:srgbClr val="FF0000"/>
                </a:solidFill>
                <a:effectLst/>
                <a:uLnTx/>
                <a:uFillTx/>
                <a:latin typeface="Bookman Old Style" panose="02050604050505020204" pitchFamily="18" charset="0"/>
                <a:ea typeface="+mj-ea"/>
                <a:cs typeface="+mj-cs"/>
              </a:rPr>
              <a:t>OF “CURRENT APPLICATION” DATASET</a:t>
            </a:r>
            <a:endParaRPr lang="en-IN" sz="2000" dirty="0">
              <a:solidFill>
                <a:srgbClr val="FF0000"/>
              </a:solidFill>
            </a:endParaRPr>
          </a:p>
        </p:txBody>
      </p:sp>
      <p:sp>
        <p:nvSpPr>
          <p:cNvPr id="8" name="TextBox 7">
            <a:extLst>
              <a:ext uri="{FF2B5EF4-FFF2-40B4-BE49-F238E27FC236}">
                <a16:creationId xmlns:a16="http://schemas.microsoft.com/office/drawing/2014/main" id="{CF812D9C-7372-79CC-F992-8A39991F8B42}"/>
              </a:ext>
            </a:extLst>
          </p:cNvPr>
          <p:cNvSpPr txBox="1"/>
          <p:nvPr/>
        </p:nvSpPr>
        <p:spPr>
          <a:xfrm>
            <a:off x="6454452" y="1700808"/>
            <a:ext cx="5472608" cy="707886"/>
          </a:xfrm>
          <a:prstGeom prst="rect">
            <a:avLst/>
          </a:prstGeom>
          <a:noFill/>
        </p:spPr>
        <p:txBody>
          <a:bodyPr wrap="square" rtlCol="0">
            <a:spAutoFit/>
          </a:bodyPr>
          <a:lstStyle/>
          <a:p>
            <a:pPr algn="ctr">
              <a:defRPr/>
            </a:pPr>
            <a:r>
              <a:rPr kumimoji="0" lang="en-IN" sz="2000" b="1" i="0" u="none" strike="noStrike" kern="1200" cap="none" spc="0" normalizeH="0" baseline="0" noProof="0" dirty="0">
                <a:ln>
                  <a:noFill/>
                </a:ln>
                <a:solidFill>
                  <a:srgbClr val="FF0000"/>
                </a:solidFill>
                <a:effectLst/>
                <a:uLnTx/>
                <a:uFillTx/>
                <a:latin typeface="Bookman Old Style" panose="02050604050505020204" pitchFamily="18" charset="0"/>
                <a:ea typeface="+mn-ea"/>
                <a:cs typeface="+mn-cs"/>
              </a:rPr>
              <a:t> </a:t>
            </a:r>
            <a:r>
              <a:rPr kumimoji="0" lang="en-US" sz="2000" b="1" i="0" u="none" strike="noStrike" kern="1200" cap="none" spc="0" normalizeH="0" baseline="0" noProof="0" dirty="0">
                <a:ln>
                  <a:noFill/>
                </a:ln>
                <a:solidFill>
                  <a:srgbClr val="FF0000"/>
                </a:solidFill>
                <a:effectLst/>
                <a:uLnTx/>
                <a:uFillTx/>
                <a:latin typeface="Bookman Old Style" panose="02050604050505020204" pitchFamily="18" charset="0"/>
                <a:ea typeface="+mn-ea"/>
                <a:cs typeface="+mn-cs"/>
              </a:rPr>
              <a:t>OF “MERGED DATASET”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Bookman Old Style" panose="02050604050505020204" pitchFamily="18" charset="0"/>
                <a:ea typeface="+mn-ea"/>
                <a:cs typeface="+mn-cs"/>
              </a:rPr>
              <a:t>PREVIOUS &amp; CURRENT APPLICATION</a:t>
            </a:r>
            <a:endParaRPr kumimoji="0" lang="en-IN" sz="2000" b="0" i="0" u="none" strike="noStrike" kern="1200" cap="none" spc="0" normalizeH="0" baseline="0" noProof="0" dirty="0">
              <a:ln>
                <a:noFill/>
              </a:ln>
              <a:solidFill>
                <a:srgbClr val="FF0000"/>
              </a:solidFill>
              <a:effectLst/>
              <a:uLnTx/>
              <a:uFillTx/>
              <a:latin typeface="Cambria"/>
              <a:ea typeface="+mn-ea"/>
              <a:cs typeface="+mn-cs"/>
            </a:endParaRPr>
          </a:p>
        </p:txBody>
      </p:sp>
      <p:cxnSp>
        <p:nvCxnSpPr>
          <p:cNvPr id="10" name="Straight Connector 9">
            <a:extLst>
              <a:ext uri="{FF2B5EF4-FFF2-40B4-BE49-F238E27FC236}">
                <a16:creationId xmlns:a16="http://schemas.microsoft.com/office/drawing/2014/main" id="{FEBD0D2E-36D6-8E4D-F7AA-0FCC62F0FACE}"/>
              </a:ext>
            </a:extLst>
          </p:cNvPr>
          <p:cNvCxnSpPr/>
          <p:nvPr/>
        </p:nvCxnSpPr>
        <p:spPr>
          <a:xfrm>
            <a:off x="6250325" y="1772816"/>
            <a:ext cx="0" cy="496855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59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C7A3B-59B5-BCFF-6417-42ECE37829D0}"/>
              </a:ext>
            </a:extLst>
          </p:cNvPr>
          <p:cNvSpPr>
            <a:spLocks noGrp="1"/>
          </p:cNvSpPr>
          <p:nvPr>
            <p:ph type="title"/>
          </p:nvPr>
        </p:nvSpPr>
        <p:spPr/>
        <p:txBody>
          <a:bodyPr anchor="ctr">
            <a:normAutofit fontScale="90000"/>
          </a:bodyPr>
          <a:lstStyle/>
          <a:p>
            <a:pPr marL="0" marR="0" lvl="0" indent="0" algn="ctr" defTabSz="914400" rtl="0" eaLnBrk="1" fontAlgn="auto" latinLnBrk="0" hangingPunct="1">
              <a:lnSpc>
                <a:spcPct val="100000"/>
              </a:lnSpc>
              <a:spcBef>
                <a:spcPts val="0"/>
              </a:spcBef>
              <a:spcAft>
                <a:spcPts val="0"/>
              </a:spcAft>
              <a:tabLst/>
              <a:defRPr/>
            </a:pPr>
            <a:r>
              <a:rPr kumimoji="0" lang="en-IN" sz="4400" b="1" i="0" u="none" strike="noStrike" kern="1200" cap="none" spc="0" normalizeH="0" baseline="0" noProof="0" dirty="0">
                <a:ln>
                  <a:noFill/>
                </a:ln>
                <a:solidFill>
                  <a:srgbClr val="C00000"/>
                </a:solidFill>
                <a:effectLst/>
                <a:uLnTx/>
                <a:uFillTx/>
                <a:latin typeface="Bookman Old Style" panose="02050604050505020204" pitchFamily="18" charset="0"/>
                <a:ea typeface="+mn-ea"/>
                <a:cs typeface="Times New Roman" panose="02020603050405020304" pitchFamily="18" charset="0"/>
              </a:rPr>
              <a:t>EDA REQUIREMENTS</a:t>
            </a:r>
            <a:br>
              <a:rPr kumimoji="0" lang="en-IN" sz="4400" b="1" i="0" u="none" strike="noStrike" kern="1200" cap="none" spc="0" normalizeH="0" baseline="0" noProof="0" dirty="0">
                <a:ln>
                  <a:noFill/>
                </a:ln>
                <a:solidFill>
                  <a:srgbClr val="C00000"/>
                </a:solidFill>
                <a:effectLst/>
                <a:uLnTx/>
                <a:uFillTx/>
                <a:latin typeface="Bookman Old Style" panose="02050604050505020204" pitchFamily="18" charset="0"/>
                <a:ea typeface="+mn-ea"/>
                <a:cs typeface="Times New Roman" panose="02020603050405020304" pitchFamily="18" charset="0"/>
              </a:rPr>
            </a:br>
            <a:endParaRPr lang="en-IN" dirty="0">
              <a:solidFill>
                <a:srgbClr val="C00000"/>
              </a:solidFill>
              <a:latin typeface="Bookman Old Style" panose="02050604050505020204" pitchFamily="18" charset="0"/>
            </a:endParaRPr>
          </a:p>
        </p:txBody>
      </p:sp>
      <p:pic>
        <p:nvPicPr>
          <p:cNvPr id="5" name="Content Placeholder 4">
            <a:extLst>
              <a:ext uri="{FF2B5EF4-FFF2-40B4-BE49-F238E27FC236}">
                <a16:creationId xmlns:a16="http://schemas.microsoft.com/office/drawing/2014/main" id="{A448E77B-05D6-65E5-6BBA-B2BB08B5E7E6}"/>
              </a:ext>
            </a:extLst>
          </p:cNvPr>
          <p:cNvPicPr>
            <a:picLocks noGrp="1" noChangeAspect="1"/>
          </p:cNvPicPr>
          <p:nvPr>
            <p:ph idx="1"/>
          </p:nvPr>
        </p:nvPicPr>
        <p:blipFill>
          <a:blip r:embed="rId2"/>
          <a:stretch>
            <a:fillRect/>
          </a:stretch>
        </p:blipFill>
        <p:spPr>
          <a:xfrm>
            <a:off x="1341884" y="2204864"/>
            <a:ext cx="10081120" cy="3888432"/>
          </a:xfrm>
        </p:spPr>
      </p:pic>
    </p:spTree>
    <p:extLst>
      <p:ext uri="{BB962C8B-B14F-4D97-AF65-F5344CB8AC3E}">
        <p14:creationId xmlns:p14="http://schemas.microsoft.com/office/powerpoint/2010/main" val="3578010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2E02B-C417-6596-A22B-4C42E9EA6973}"/>
              </a:ext>
            </a:extLst>
          </p:cNvPr>
          <p:cNvSpPr>
            <a:spLocks noGrp="1"/>
          </p:cNvSpPr>
          <p:nvPr>
            <p:ph type="title"/>
          </p:nvPr>
        </p:nvSpPr>
        <p:spPr/>
        <p:txBody>
          <a:bodyPr>
            <a:normAutofit/>
          </a:bodyPr>
          <a:lstStyle/>
          <a:p>
            <a:pPr algn="ctr"/>
            <a:r>
              <a:rPr kumimoji="0" lang="en-US" b="1" i="0" u="none" strike="noStrike" kern="1200" cap="none" spc="100" normalizeH="0" baseline="0" noProof="0" dirty="0">
                <a:ln>
                  <a:noFill/>
                </a:ln>
                <a:solidFill>
                  <a:srgbClr val="C00000"/>
                </a:solidFill>
                <a:effectLst/>
                <a:uLnTx/>
                <a:uFillTx/>
                <a:latin typeface="Bookman Old Style" panose="02050604050505020204" pitchFamily="18" charset="0"/>
              </a:rPr>
              <a:t>STRONG INDICATORS </a:t>
            </a:r>
            <a:br>
              <a:rPr kumimoji="0" lang="en-US" b="1" i="0" u="none" strike="noStrike" kern="1200" cap="none" spc="100" normalizeH="0" baseline="0" noProof="0" dirty="0">
                <a:ln>
                  <a:noFill/>
                </a:ln>
                <a:solidFill>
                  <a:srgbClr val="C00000"/>
                </a:solidFill>
                <a:effectLst/>
                <a:uLnTx/>
                <a:uFillTx/>
                <a:latin typeface="Bookman Old Style" panose="02050604050505020204" pitchFamily="18" charset="0"/>
              </a:rPr>
            </a:br>
            <a:r>
              <a:rPr kumimoji="0" lang="en-US" b="1" i="0" u="none" strike="noStrike" kern="1200" cap="none" spc="100" normalizeH="0" baseline="0" noProof="0" dirty="0">
                <a:ln>
                  <a:noFill/>
                </a:ln>
                <a:solidFill>
                  <a:srgbClr val="C00000"/>
                </a:solidFill>
                <a:effectLst/>
                <a:uLnTx/>
                <a:uFillTx/>
                <a:latin typeface="Bookman Old Style" panose="02050604050505020204" pitchFamily="18" charset="0"/>
              </a:rPr>
              <a:t>TO DRIVE BUSINESS DECISIONS</a:t>
            </a:r>
            <a:endParaRPr lang="en-IN" dirty="0">
              <a:solidFill>
                <a:srgbClr val="C00000"/>
              </a:solidFill>
              <a:latin typeface="Bookman Old Style" panose="02050604050505020204" pitchFamily="18" charset="0"/>
            </a:endParaRPr>
          </a:p>
        </p:txBody>
      </p:sp>
      <p:sp>
        <p:nvSpPr>
          <p:cNvPr id="3" name="Content Placeholder 2">
            <a:extLst>
              <a:ext uri="{FF2B5EF4-FFF2-40B4-BE49-F238E27FC236}">
                <a16:creationId xmlns:a16="http://schemas.microsoft.com/office/drawing/2014/main" id="{81E9FEFB-E706-3D04-2C5A-A1AF4915206A}"/>
              </a:ext>
            </a:extLst>
          </p:cNvPr>
          <p:cNvSpPr>
            <a:spLocks noGrp="1"/>
          </p:cNvSpPr>
          <p:nvPr>
            <p:ph idx="1"/>
          </p:nvPr>
        </p:nvSpPr>
        <p:spPr>
          <a:xfrm>
            <a:off x="1522413" y="1916832"/>
            <a:ext cx="10476655" cy="4824536"/>
          </a:xfrm>
        </p:spPr>
        <p:txBody>
          <a:bodyPr>
            <a:normAutofit lnSpcReduction="10000"/>
          </a:bodyPr>
          <a:lstStyle/>
          <a:p>
            <a:pPr marL="457200" marR="0" lvl="0" indent="-457200" algn="l" defTabSz="914400" rtl="0" eaLnBrk="1" fontAlgn="auto" latinLnBrk="0" hangingPunct="1">
              <a:lnSpc>
                <a:spcPct val="110000"/>
              </a:lnSpc>
              <a:spcBef>
                <a:spcPts val="1000"/>
              </a:spcBef>
              <a:spcAft>
                <a:spcPts val="0"/>
              </a:spcAft>
              <a:buClrTx/>
              <a:buSzTx/>
              <a:buFont typeface="Arial" panose="020B0604020202020204" pitchFamily="34" charset="0"/>
              <a:buAutoNum type="arabicPeriod"/>
              <a:tabLst/>
              <a:defRPr/>
            </a:pP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Target/focused variable for </a:t>
            </a:r>
            <a:r>
              <a:rPr kumimoji="0" lang="en-US" sz="2000" b="0" i="1"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"Current-Application" Dataset </a:t>
            </a: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 “</a:t>
            </a:r>
            <a:r>
              <a:rPr kumimoji="0" lang="en-US" sz="2000" b="1"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TARGET”</a:t>
            </a:r>
          </a:p>
          <a:p>
            <a:pPr marL="457200" marR="0" lvl="0" indent="-457200" algn="l" defTabSz="914400" rtl="0" eaLnBrk="1" fontAlgn="auto" latinLnBrk="0" hangingPunct="1">
              <a:lnSpc>
                <a:spcPct val="110000"/>
              </a:lnSpc>
              <a:spcBef>
                <a:spcPts val="1000"/>
              </a:spcBef>
              <a:spcAft>
                <a:spcPts val="0"/>
              </a:spcAft>
              <a:buClrTx/>
              <a:buSzTx/>
              <a:buFont typeface="Arial" panose="020B0604020202020204" pitchFamily="34" charset="0"/>
              <a:buAutoNum type="arabicPeriod"/>
              <a:tabLst/>
              <a:defRPr/>
            </a:pP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Target/focused variable for </a:t>
            </a:r>
            <a:r>
              <a:rPr kumimoji="0" lang="en-US" sz="2000" b="0" i="1"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"Previous-Application" Dataset</a:t>
            </a: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 : “</a:t>
            </a:r>
            <a:r>
              <a:rPr kumimoji="0" lang="en-US" sz="2000" b="1"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NAME_CONTRACT_STATUS”</a:t>
            </a:r>
          </a:p>
          <a:p>
            <a:pPr marL="457200" marR="0" lvl="0" indent="-457200" algn="l" defTabSz="914400" rtl="0" eaLnBrk="1" fontAlgn="auto" latinLnBrk="0" hangingPunct="1">
              <a:lnSpc>
                <a:spcPct val="110000"/>
              </a:lnSpc>
              <a:spcBef>
                <a:spcPts val="1000"/>
              </a:spcBef>
              <a:spcAft>
                <a:spcPts val="0"/>
              </a:spcAft>
              <a:buClrTx/>
              <a:buSzTx/>
              <a:buFont typeface="Arial" panose="020B0604020202020204" pitchFamily="34" charset="0"/>
              <a:buAutoNum type="arabicPeriod"/>
              <a:tabLst/>
              <a:defRPr/>
            </a:pPr>
            <a:r>
              <a:rPr kumimoji="0" lang="en-US" sz="2000" b="1"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Top Major variables to consider for loan prediction:</a:t>
            </a:r>
          </a:p>
          <a:p>
            <a:pPr marL="800100" lvl="1" indent="-342900">
              <a:lnSpc>
                <a:spcPct val="110000"/>
              </a:lnSpc>
              <a:spcBef>
                <a:spcPts val="500"/>
              </a:spcBef>
              <a:buClrTx/>
              <a:buSzTx/>
              <a:defRPr/>
            </a:pP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NAME_EDUCATION_TYPE                           -  AMT_INCOME_TOTAL</a:t>
            </a:r>
          </a:p>
          <a:p>
            <a:pPr marL="685800" marR="0" lvl="1" indent="-228600" algn="l" defTabSz="914400" rtl="0" eaLnBrk="1" fontAlgn="auto" latinLnBrk="0" hangingPunct="1">
              <a:lnSpc>
                <a:spcPct val="11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DAYS_BIRTH </a:t>
            </a:r>
            <a:r>
              <a:rPr lang="en-US" dirty="0">
                <a:solidFill>
                  <a:srgbClr val="000000"/>
                </a:solidFill>
                <a:latin typeface="Georgia" panose="02040502050405020303" pitchFamily="18" charset="0"/>
                <a:cs typeface="Times New Roman" panose="02020603050405020304" pitchFamily="18" charset="0"/>
              </a:rPr>
              <a:t>                                                      -  </a:t>
            </a: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AMT_CREDIT</a:t>
            </a:r>
          </a:p>
          <a:p>
            <a:pPr marL="685800" marR="0" lvl="1" indent="-228600" algn="l" defTabSz="914400" rtl="0" eaLnBrk="1" fontAlgn="auto" latinLnBrk="0" hangingPunct="1">
              <a:lnSpc>
                <a:spcPct val="11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DAYS_EMPLOYED </a:t>
            </a:r>
            <a:r>
              <a:rPr lang="en-US" dirty="0">
                <a:solidFill>
                  <a:srgbClr val="000000"/>
                </a:solidFill>
                <a:latin typeface="Georgia" panose="02040502050405020303" pitchFamily="18" charset="0"/>
                <a:cs typeface="Times New Roman" panose="02020603050405020304" pitchFamily="18" charset="0"/>
              </a:rPr>
              <a:t>                                            - </a:t>
            </a: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AMT_ANNUITY</a:t>
            </a:r>
          </a:p>
          <a:p>
            <a:pPr marL="685800" marR="0" lvl="1" indent="-228600" algn="l" defTabSz="914400" rtl="0" eaLnBrk="1" fontAlgn="auto" latinLnBrk="0" hangingPunct="1">
              <a:lnSpc>
                <a:spcPct val="11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NAME_INCOME_TYPE                                    - CODE_GENDER</a:t>
            </a:r>
          </a:p>
          <a:p>
            <a:pPr marL="685800" marR="0" lvl="1" indent="-228600" algn="l" defTabSz="914400" rtl="0" eaLnBrk="1" fontAlgn="auto" latinLnBrk="0" hangingPunct="1">
              <a:lnSpc>
                <a:spcPct val="11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ORGANIZATION_TYPE			   - REGION_RATING_CLIENT</a:t>
            </a:r>
          </a:p>
          <a:p>
            <a:pPr marL="685800" marR="0" lvl="1" indent="-228600" algn="l" defTabSz="914400" rtl="0" eaLnBrk="1" fontAlgn="auto" latinLnBrk="0" hangingPunct="1">
              <a:lnSpc>
                <a:spcPct val="11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NAME_HOUSING_TYPE                                 - NAME_CASH_LOAN_PURPOSE</a:t>
            </a:r>
          </a:p>
          <a:p>
            <a:pPr marL="457200" marR="0" lvl="1" indent="0" algn="ctr" defTabSz="914400" rtl="0" eaLnBrk="1" fontAlgn="auto" latinLnBrk="0" hangingPunct="1">
              <a:lnSpc>
                <a:spcPct val="110000"/>
              </a:lnSpc>
              <a:spcBef>
                <a:spcPts val="500"/>
              </a:spcBef>
              <a:spcAft>
                <a:spcPts val="0"/>
              </a:spcAft>
              <a:buClrTx/>
              <a:buSzTx/>
              <a:buFont typeface="Arial" panose="020B0604020202020204" pitchFamily="34" charset="0"/>
              <a:buNone/>
              <a:tabLst/>
              <a:defRPr/>
            </a:pPr>
            <a:endParaRPr kumimoji="0" lang="en-US" sz="2000" b="1"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endParaRPr>
          </a:p>
          <a:p>
            <a:pPr marL="457200" marR="0" lvl="1" indent="0" algn="ctr" defTabSz="914400" rtl="0" eaLnBrk="1" fontAlgn="auto" latinLnBrk="0" hangingPunct="1">
              <a:lnSpc>
                <a:spcPct val="110000"/>
              </a:lnSpc>
              <a:spcBef>
                <a:spcPts val="500"/>
              </a:spcBef>
              <a:spcAft>
                <a:spcPts val="0"/>
              </a:spcAft>
              <a:buClrTx/>
              <a:buSzTx/>
              <a:buFont typeface="Arial" panose="020B0604020202020204" pitchFamily="34" charset="0"/>
              <a:buNone/>
              <a:tabLst/>
              <a:defRPr/>
            </a:pPr>
            <a:r>
              <a:rPr kumimoji="0" lang="en-US" sz="2000" b="1"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rPr>
              <a:t>To Minimize risk of loss, the above-mentioned variables should be evaluated before approving an application.</a:t>
            </a:r>
            <a:endParaRPr kumimoji="0" lang="en-IN" sz="2000" b="1" i="0" u="none" strike="noStrike" kern="1200" cap="none" spc="0" normalizeH="0" baseline="0" noProof="0" dirty="0">
              <a:ln>
                <a:noFill/>
              </a:ln>
              <a:solidFill>
                <a:srgbClr val="000000"/>
              </a:solidFill>
              <a:effectLst/>
              <a:uLnTx/>
              <a:uFillTx/>
              <a:latin typeface="Georgia" panose="02040502050405020303" pitchFamily="18" charset="0"/>
              <a:cs typeface="Times New Roman" panose="02020603050405020304" pitchFamily="18" charset="0"/>
            </a:endParaRPr>
          </a:p>
          <a:p>
            <a:pPr>
              <a:lnSpc>
                <a:spcPct val="110000"/>
              </a:lnSpc>
            </a:pPr>
            <a:endParaRPr lang="en-IN" dirty="0">
              <a:latin typeface="Georgia" panose="02040502050405020303" pitchFamily="18" charset="0"/>
            </a:endParaRPr>
          </a:p>
        </p:txBody>
      </p:sp>
    </p:spTree>
    <p:extLst>
      <p:ext uri="{BB962C8B-B14F-4D97-AF65-F5344CB8AC3E}">
        <p14:creationId xmlns:p14="http://schemas.microsoft.com/office/powerpoint/2010/main" val="3444024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56783-0EFE-C111-7B7F-9FB137EB00BF}"/>
              </a:ext>
            </a:extLst>
          </p:cNvPr>
          <p:cNvSpPr>
            <a:spLocks noGrp="1"/>
          </p:cNvSpPr>
          <p:nvPr>
            <p:ph type="title"/>
          </p:nvPr>
        </p:nvSpPr>
        <p:spPr/>
        <p:txBody>
          <a:bodyPr>
            <a:normAutofit/>
          </a:bodyPr>
          <a:lstStyle/>
          <a:p>
            <a:pPr algn="ctr"/>
            <a:r>
              <a:rPr kumimoji="0" lang="en-US" sz="4400" b="1" i="0" u="none" strike="noStrike" kern="1200" cap="none" spc="100" normalizeH="0" baseline="0" noProof="0" dirty="0">
                <a:ln>
                  <a:noFill/>
                </a:ln>
                <a:solidFill>
                  <a:srgbClr val="C00000"/>
                </a:solidFill>
                <a:effectLst/>
                <a:uLnTx/>
                <a:uFillTx/>
                <a:latin typeface="Bookman Old Style" panose="02050604050505020204" pitchFamily="18" charset="0"/>
              </a:rPr>
              <a:t>CURRENT ANALYSIS </a:t>
            </a:r>
            <a:br>
              <a:rPr kumimoji="0" lang="en-US" sz="4400" b="1" i="0" u="none" strike="noStrike" kern="1200" cap="none" spc="100" normalizeH="0" baseline="0" noProof="0" dirty="0">
                <a:ln>
                  <a:noFill/>
                </a:ln>
                <a:solidFill>
                  <a:srgbClr val="FF0000"/>
                </a:solidFill>
                <a:effectLst/>
                <a:uLnTx/>
                <a:uFillTx/>
                <a:latin typeface="Bookman Old Style" panose="02050604050505020204" pitchFamily="18" charset="0"/>
              </a:rPr>
            </a:br>
            <a:r>
              <a:rPr kumimoji="0" lang="en-US" sz="3800" b="1" i="0" u="none" strike="noStrike" kern="1200" cap="none" spc="100" normalizeH="0" baseline="0" noProof="0" dirty="0">
                <a:ln>
                  <a:noFill/>
                </a:ln>
                <a:solidFill>
                  <a:srgbClr val="002060"/>
                </a:solidFill>
                <a:effectLst/>
                <a:uLnTx/>
                <a:uFillTx/>
                <a:latin typeface="Bookman Old Style" panose="02050604050505020204" pitchFamily="18" charset="0"/>
              </a:rPr>
              <a:t>WHO ARE TAKING MORE LOANS?</a:t>
            </a:r>
            <a:endParaRPr lang="en-IN" sz="3800" dirty="0">
              <a:solidFill>
                <a:srgbClr val="002060"/>
              </a:solidFill>
              <a:latin typeface="Bookman Old Style" panose="02050604050505020204" pitchFamily="18" charset="0"/>
            </a:endParaRPr>
          </a:p>
        </p:txBody>
      </p:sp>
      <p:sp>
        <p:nvSpPr>
          <p:cNvPr id="3" name="Content Placeholder 2">
            <a:extLst>
              <a:ext uri="{FF2B5EF4-FFF2-40B4-BE49-F238E27FC236}">
                <a16:creationId xmlns:a16="http://schemas.microsoft.com/office/drawing/2014/main" id="{9DE6226B-BC99-E8A4-9ED7-99F7F26B97F7}"/>
              </a:ext>
            </a:extLst>
          </p:cNvPr>
          <p:cNvSpPr>
            <a:spLocks noGrp="1"/>
          </p:cNvSpPr>
          <p:nvPr>
            <p:ph idx="1"/>
          </p:nvPr>
        </p:nvSpPr>
        <p:spPr>
          <a:xfrm>
            <a:off x="1701924" y="1844824"/>
            <a:ext cx="9829799" cy="4187825"/>
          </a:xfrm>
        </p:spPr>
        <p:txBody>
          <a:bodyPr>
            <a:normAutofit fontScale="92500"/>
          </a:bodyPr>
          <a:lstStyle/>
          <a:p>
            <a:r>
              <a:rPr lang="en-US" b="1" dirty="0">
                <a:latin typeface="Georgia" panose="02040502050405020303" pitchFamily="18" charset="0"/>
              </a:rPr>
              <a:t>Secondary/Special Educated</a:t>
            </a:r>
            <a:r>
              <a:rPr lang="en-US" dirty="0">
                <a:latin typeface="Georgia" panose="02040502050405020303" pitchFamily="18" charset="0"/>
              </a:rPr>
              <a:t> People applying for Loans are in Highest No.</a:t>
            </a:r>
          </a:p>
          <a:p>
            <a:r>
              <a:rPr lang="en-US" dirty="0">
                <a:latin typeface="Georgia" panose="02040502050405020303" pitchFamily="18" charset="0"/>
              </a:rPr>
              <a:t>People with </a:t>
            </a:r>
            <a:r>
              <a:rPr lang="en-US" b="1" dirty="0">
                <a:latin typeface="Georgia" panose="02040502050405020303" pitchFamily="18" charset="0"/>
              </a:rPr>
              <a:t>real estate </a:t>
            </a:r>
            <a:r>
              <a:rPr lang="en-US" dirty="0">
                <a:latin typeface="Georgia" panose="02040502050405020303" pitchFamily="18" charset="0"/>
              </a:rPr>
              <a:t>tends to take more loans</a:t>
            </a:r>
          </a:p>
          <a:p>
            <a:r>
              <a:rPr lang="en-US" dirty="0">
                <a:latin typeface="Georgia" panose="02040502050405020303" pitchFamily="18" charset="0"/>
              </a:rPr>
              <a:t>People tend to take </a:t>
            </a:r>
            <a:r>
              <a:rPr lang="en-US" b="1" dirty="0">
                <a:latin typeface="Georgia" panose="02040502050405020303" pitchFamily="18" charset="0"/>
              </a:rPr>
              <a:t>more cash loans</a:t>
            </a:r>
            <a:r>
              <a:rPr lang="en-US" dirty="0">
                <a:latin typeface="Georgia" panose="02040502050405020303" pitchFamily="18" charset="0"/>
              </a:rPr>
              <a:t>, and default percentage of revolving loans is less</a:t>
            </a:r>
          </a:p>
          <a:p>
            <a:r>
              <a:rPr lang="en-US" dirty="0">
                <a:latin typeface="Georgia" panose="02040502050405020303" pitchFamily="18" charset="0"/>
              </a:rPr>
              <a:t>People </a:t>
            </a:r>
            <a:r>
              <a:rPr lang="en-US" b="1" dirty="0">
                <a:latin typeface="Georgia" panose="02040502050405020303" pitchFamily="18" charset="0"/>
              </a:rPr>
              <a:t>who don't own a car </a:t>
            </a:r>
            <a:r>
              <a:rPr lang="en-US" dirty="0">
                <a:latin typeface="Georgia" panose="02040502050405020303" pitchFamily="18" charset="0"/>
              </a:rPr>
              <a:t>tends to take more loans</a:t>
            </a:r>
          </a:p>
          <a:p>
            <a:r>
              <a:rPr lang="en-US" b="1" dirty="0">
                <a:latin typeface="Georgia" panose="02040502050405020303" pitchFamily="18" charset="0"/>
              </a:rPr>
              <a:t>Female</a:t>
            </a:r>
            <a:r>
              <a:rPr lang="en-US" dirty="0">
                <a:latin typeface="Georgia" panose="02040502050405020303" pitchFamily="18" charset="0"/>
              </a:rPr>
              <a:t> tends to take more loans</a:t>
            </a:r>
          </a:p>
          <a:p>
            <a:r>
              <a:rPr lang="en-US" b="1" dirty="0">
                <a:latin typeface="Georgia" panose="02040502050405020303" pitchFamily="18" charset="0"/>
              </a:rPr>
              <a:t>Married people </a:t>
            </a:r>
            <a:r>
              <a:rPr lang="en-US" dirty="0">
                <a:latin typeface="Georgia" panose="02040502050405020303" pitchFamily="18" charset="0"/>
              </a:rPr>
              <a:t>tend to take more Loan as compared to other categories.</a:t>
            </a:r>
          </a:p>
          <a:p>
            <a:r>
              <a:rPr lang="en-US" dirty="0">
                <a:latin typeface="Georgia" panose="02040502050405020303" pitchFamily="18" charset="0"/>
              </a:rPr>
              <a:t>People with </a:t>
            </a:r>
            <a:r>
              <a:rPr lang="en-US" b="1" dirty="0">
                <a:latin typeface="Georgia" panose="02040502050405020303" pitchFamily="18" charset="0"/>
              </a:rPr>
              <a:t>House or Apartment </a:t>
            </a:r>
            <a:r>
              <a:rPr lang="en-US" dirty="0">
                <a:latin typeface="Georgia" panose="02040502050405020303" pitchFamily="18" charset="0"/>
              </a:rPr>
              <a:t>tend to take more loans</a:t>
            </a:r>
          </a:p>
          <a:p>
            <a:endParaRPr lang="en-IN" dirty="0">
              <a:latin typeface="Georgia" panose="02040502050405020303" pitchFamily="18" charset="0"/>
            </a:endParaRPr>
          </a:p>
        </p:txBody>
      </p:sp>
    </p:spTree>
    <p:extLst>
      <p:ext uri="{BB962C8B-B14F-4D97-AF65-F5344CB8AC3E}">
        <p14:creationId xmlns:p14="http://schemas.microsoft.com/office/powerpoint/2010/main" val="159142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3892" y="0"/>
            <a:ext cx="9145016" cy="975880"/>
          </a:xfrm>
        </p:spPr>
        <p:txBody>
          <a:bodyPr>
            <a:normAutofit fontScale="90000"/>
          </a:bodyPr>
          <a:lstStyle/>
          <a:p>
            <a:pPr algn="ctr">
              <a:lnSpc>
                <a:spcPct val="100000"/>
              </a:lnSpc>
            </a:pPr>
            <a:r>
              <a:rPr lang="en-US" sz="3100" b="1" dirty="0">
                <a:solidFill>
                  <a:srgbClr val="0070C0"/>
                </a:solidFill>
                <a:latin typeface="Book Antiqua" panose="02040602050305030304" pitchFamily="18" charset="0"/>
              </a:rPr>
              <a:t>UNIVARIATE CATEGORICAL ANALYSIS</a:t>
            </a:r>
            <a:br>
              <a:rPr lang="en-US" sz="2400" b="1" dirty="0">
                <a:solidFill>
                  <a:srgbClr val="C00000"/>
                </a:solidFill>
                <a:latin typeface="Book Antiqua" panose="02040602050305030304" pitchFamily="18" charset="0"/>
              </a:rPr>
            </a:br>
            <a:r>
              <a:rPr lang="en-US" sz="2700" b="1" dirty="0">
                <a:solidFill>
                  <a:srgbClr val="C00000"/>
                </a:solidFill>
                <a:latin typeface="Book Antiqua" panose="02040602050305030304" pitchFamily="18" charset="0"/>
              </a:rPr>
              <a:t>Analyzing Contract Type Based On Loan Repayment Status</a:t>
            </a:r>
          </a:p>
        </p:txBody>
      </p:sp>
      <p:sp>
        <p:nvSpPr>
          <p:cNvPr id="4" name="Text Placeholder 3"/>
          <p:cNvSpPr>
            <a:spLocks noGrp="1"/>
          </p:cNvSpPr>
          <p:nvPr>
            <p:ph type="body" idx="1"/>
          </p:nvPr>
        </p:nvSpPr>
        <p:spPr>
          <a:xfrm>
            <a:off x="1445201" y="5013247"/>
            <a:ext cx="9505056" cy="1292225"/>
          </a:xfrm>
        </p:spPr>
        <p:txBody>
          <a:bodyPr>
            <a:noAutofit/>
          </a:bodyPr>
          <a:lstStyle/>
          <a:p>
            <a:pPr>
              <a:lnSpc>
                <a:spcPct val="150000"/>
              </a:lnSpc>
            </a:pPr>
            <a:r>
              <a:rPr lang="en-US" sz="2000" b="1" u="sng" dirty="0">
                <a:solidFill>
                  <a:srgbClr val="FF0000"/>
                </a:solidFill>
                <a:latin typeface="+mj-lt"/>
              </a:rPr>
              <a:t>Inferences:</a:t>
            </a:r>
          </a:p>
          <a:p>
            <a:pPr marL="285750" indent="-285750">
              <a:lnSpc>
                <a:spcPct val="150000"/>
              </a:lnSpc>
              <a:buFont typeface="Arial" panose="020B0604020202020204" pitchFamily="34" charset="0"/>
              <a:buChar char="•"/>
            </a:pPr>
            <a:r>
              <a:rPr lang="en-US" sz="1800" b="1" dirty="0">
                <a:solidFill>
                  <a:schemeClr val="tx1"/>
                </a:solidFill>
              </a:rPr>
              <a:t>Contract type: Revolving loans are just a small fraction (10%) from the total number of loans; in the same time, a larger amount of Revolving loans, comparing with their frequency, are not repaid.</a:t>
            </a:r>
          </a:p>
        </p:txBody>
      </p:sp>
      <p:pic>
        <p:nvPicPr>
          <p:cNvPr id="5" name="Picture 4">
            <a:extLst>
              <a:ext uri="{FF2B5EF4-FFF2-40B4-BE49-F238E27FC236}">
                <a16:creationId xmlns:a16="http://schemas.microsoft.com/office/drawing/2014/main" id="{8AF4F642-66C0-4BE0-EA08-15E2845E6EA0}"/>
              </a:ext>
            </a:extLst>
          </p:cNvPr>
          <p:cNvPicPr>
            <a:picLocks noChangeAspect="1"/>
          </p:cNvPicPr>
          <p:nvPr/>
        </p:nvPicPr>
        <p:blipFill>
          <a:blip r:embed="rId2"/>
          <a:stretch>
            <a:fillRect/>
          </a:stretch>
        </p:blipFill>
        <p:spPr>
          <a:xfrm>
            <a:off x="1238567" y="945868"/>
            <a:ext cx="9711689" cy="4095750"/>
          </a:xfrm>
          <a:prstGeom prst="rect">
            <a:avLst/>
          </a:prstGeom>
        </p:spPr>
      </p:pic>
    </p:spTree>
    <p:extLst>
      <p:ext uri="{BB962C8B-B14F-4D97-AF65-F5344CB8AC3E}">
        <p14:creationId xmlns:p14="http://schemas.microsoft.com/office/powerpoint/2010/main" val="3444006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3892" y="0"/>
            <a:ext cx="9145016" cy="975880"/>
          </a:xfrm>
        </p:spPr>
        <p:txBody>
          <a:bodyPr>
            <a:normAutofit fontScale="90000"/>
          </a:bodyPr>
          <a:lstStyle/>
          <a:p>
            <a:pPr algn="ctr">
              <a:lnSpc>
                <a:spcPct val="100000"/>
              </a:lnSpc>
            </a:pPr>
            <a:r>
              <a:rPr lang="en-US" sz="3100" b="1" dirty="0">
                <a:solidFill>
                  <a:srgbClr val="0070C0"/>
                </a:solidFill>
                <a:latin typeface="Book Antiqua" panose="02040602050305030304" pitchFamily="18" charset="0"/>
              </a:rPr>
              <a:t>UNIVARIATE CATEGORICAL ANALYSIS</a:t>
            </a:r>
            <a:br>
              <a:rPr lang="en-US" sz="2400" b="1" dirty="0">
                <a:solidFill>
                  <a:srgbClr val="C00000"/>
                </a:solidFill>
                <a:latin typeface="Book Antiqua" panose="02040602050305030304" pitchFamily="18" charset="0"/>
              </a:rPr>
            </a:br>
            <a:r>
              <a:rPr lang="en-US" sz="2700" b="1" dirty="0">
                <a:solidFill>
                  <a:srgbClr val="C00000"/>
                </a:solidFill>
                <a:latin typeface="Book Antiqua" panose="02040602050305030304" pitchFamily="18" charset="0"/>
              </a:rPr>
              <a:t>Analyzing Type Of Gender Based On Loan Repayment Status</a:t>
            </a:r>
          </a:p>
        </p:txBody>
      </p:sp>
      <p:sp>
        <p:nvSpPr>
          <p:cNvPr id="4" name="Text Placeholder 3"/>
          <p:cNvSpPr>
            <a:spLocks noGrp="1"/>
          </p:cNvSpPr>
          <p:nvPr>
            <p:ph type="body" idx="1"/>
          </p:nvPr>
        </p:nvSpPr>
        <p:spPr>
          <a:xfrm>
            <a:off x="1445201" y="5013247"/>
            <a:ext cx="9505056" cy="1292225"/>
          </a:xfrm>
        </p:spPr>
        <p:txBody>
          <a:bodyPr>
            <a:noAutofit/>
          </a:bodyPr>
          <a:lstStyle/>
          <a:p>
            <a:pPr>
              <a:lnSpc>
                <a:spcPct val="150000"/>
              </a:lnSpc>
            </a:pPr>
            <a:r>
              <a:rPr lang="en-US" sz="2000" b="1" u="sng" dirty="0">
                <a:solidFill>
                  <a:srgbClr val="FF0000"/>
                </a:solidFill>
                <a:latin typeface="+mj-lt"/>
              </a:rPr>
              <a:t>Inferences:</a:t>
            </a:r>
          </a:p>
          <a:p>
            <a:pPr>
              <a:lnSpc>
                <a:spcPct val="150000"/>
              </a:lnSpc>
            </a:pPr>
            <a:r>
              <a:rPr lang="en-US" sz="1800" b="1" dirty="0">
                <a:solidFill>
                  <a:schemeClr val="tx1"/>
                </a:solidFill>
              </a:rPr>
              <a:t>The number of female clients is almost double the number of male clients. Based on the percentage of defaulted credits, males have a higher chance of not returning their loans (~10%), comparing with women (~7%)</a:t>
            </a:r>
          </a:p>
        </p:txBody>
      </p:sp>
      <p:pic>
        <p:nvPicPr>
          <p:cNvPr id="3" name="Picture 2">
            <a:extLst>
              <a:ext uri="{FF2B5EF4-FFF2-40B4-BE49-F238E27FC236}">
                <a16:creationId xmlns:a16="http://schemas.microsoft.com/office/drawing/2014/main" id="{7F1DA4A6-1624-6575-9A42-71B8770B82E5}"/>
              </a:ext>
            </a:extLst>
          </p:cNvPr>
          <p:cNvPicPr>
            <a:picLocks noChangeAspect="1"/>
          </p:cNvPicPr>
          <p:nvPr/>
        </p:nvPicPr>
        <p:blipFill>
          <a:blip r:embed="rId2"/>
          <a:stretch>
            <a:fillRect/>
          </a:stretch>
        </p:blipFill>
        <p:spPr>
          <a:xfrm>
            <a:off x="1125859" y="974429"/>
            <a:ext cx="9824398" cy="4095750"/>
          </a:xfrm>
          <a:prstGeom prst="rect">
            <a:avLst/>
          </a:prstGeom>
        </p:spPr>
      </p:pic>
    </p:spTree>
    <p:extLst>
      <p:ext uri="{BB962C8B-B14F-4D97-AF65-F5344CB8AC3E}">
        <p14:creationId xmlns:p14="http://schemas.microsoft.com/office/powerpoint/2010/main" val="2167837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rrency symbols presentation (widescreen).potx" id="{0BEEB329-2C4D-4D02-9858-CA91ACE92AB1}" vid="{944DA297-E844-470D-A85C-00068074ACC2}"/>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Currency symbols presentation (widescreen)</Template>
  <TotalTime>1087</TotalTime>
  <Words>2462</Words>
  <Application>Microsoft Office PowerPoint</Application>
  <PresentationFormat>Custom</PresentationFormat>
  <Paragraphs>208</Paragraphs>
  <Slides>31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Book Antiqua</vt:lpstr>
      <vt:lpstr>Bookman Old Style</vt:lpstr>
      <vt:lpstr>Cambria</vt:lpstr>
      <vt:lpstr>Georgia</vt:lpstr>
      <vt:lpstr>Times New Roman</vt:lpstr>
      <vt:lpstr>Currency Symbols 16x9</vt:lpstr>
      <vt:lpstr>LOAN CREDIT RISK ANALYTICS</vt:lpstr>
      <vt:lpstr>BUSINESS OBJECTIVES</vt:lpstr>
      <vt:lpstr>PROBLEM STATEMENT</vt:lpstr>
      <vt:lpstr>EDA APPROACH   </vt:lpstr>
      <vt:lpstr>EDA REQUIREMENTS </vt:lpstr>
      <vt:lpstr>STRONG INDICATORS  TO DRIVE BUSINESS DECISIONS</vt:lpstr>
      <vt:lpstr>CURRENT ANALYSIS  WHO ARE TAKING MORE LOANS?</vt:lpstr>
      <vt:lpstr>UNIVARIATE CATEGORICAL ANALYSIS Analyzing Contract Type Based On Loan Repayment Status</vt:lpstr>
      <vt:lpstr>UNIVARIATE CATEGORICAL ANALYSIS Analyzing Type Of Gender Based On Loan Repayment Status</vt:lpstr>
      <vt:lpstr>UNIVARIATE CATEGORICAL ANALYSIS Analyzing Housing Type Based On Loan Repayment Status</vt:lpstr>
      <vt:lpstr>UNIVARIATE CATEGORICAL ANALYSIS Analyzing Family Status Based On Loan Repayment Status</vt:lpstr>
      <vt:lpstr>UNIVARIATE CATEGORICAL ANALYSIS Analyzing Education Type Based On Loan Repayment Status</vt:lpstr>
      <vt:lpstr>UNIVARIATE CATEGORICAL ANALYSIS Analyzing Occupation Type Based On Loan Repayment Status</vt:lpstr>
      <vt:lpstr>UNIVARIATE CATEGORICAL ANALYSIS Analyzing Age Group Based On Loan Repayment Status</vt:lpstr>
      <vt:lpstr>UNIVARIATE NUMERICAL ANALYSIS Analyzing Amount_Credit Based On Loan Repayment Status</vt:lpstr>
      <vt:lpstr>UNIVARIATE NUMERICAL CONTINUOUS ANALYSIS</vt:lpstr>
      <vt:lpstr>SEGMENTED UNIVARIATE ANALYSIS (Income Type, Week Day wrt Target Defaulters/Non-Defaulters)</vt:lpstr>
      <vt:lpstr>BIVARIATE ANALYSIS OF MERGED DATASET Analyzing Income vs Credit, Goods Price vs Credit</vt:lpstr>
      <vt:lpstr>BIVARIATE ANALYSIS OF MERGED DATASET Analyzing Education, Contract ,Income, Family Type with Contract Status</vt:lpstr>
      <vt:lpstr>BIVARIATE ANALYSIS OF MERGED DATASET Analyzing Housing Type, Previous Contract, Client Type with Contract Status</vt:lpstr>
      <vt:lpstr>NON - DEFAULTER CORRELATION</vt:lpstr>
      <vt:lpstr>TOP NON - DEFAULTER CORRELATIONS</vt:lpstr>
      <vt:lpstr>DEFAULTER CORRELATION</vt:lpstr>
      <vt:lpstr>TOP DEFAULTER CORRELATIONS</vt:lpstr>
      <vt:lpstr>DECISIVE FACTOR WHETHER AN APPLICANT WILL BE REPAYER</vt:lpstr>
      <vt:lpstr>DECISIVE FACTOR WHETHER AN APPLICANT WILL BE DEFAULTER</vt:lpstr>
      <vt:lpstr>DECISIVE FACTOR WHETHER AN APPLICANT WILL BE DEFAULTER</vt:lpstr>
      <vt:lpstr>PowerPoint Presentation</vt:lpstr>
      <vt:lpstr>CONCLUSION </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LOAN CREDIT RISK ANALYTICS</dc:title>
  <dc:creator>GURPREET KAUR</dc:creator>
  <cp:lastModifiedBy>GURPREET KAUR</cp:lastModifiedBy>
  <cp:revision>32</cp:revision>
  <dcterms:created xsi:type="dcterms:W3CDTF">2022-06-20T15:27:14Z</dcterms:created>
  <dcterms:modified xsi:type="dcterms:W3CDTF">2022-06-21T09:36:50Z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